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28" r:id="rId3"/>
    <p:sldId id="429" r:id="rId4"/>
    <p:sldId id="430" r:id="rId5"/>
    <p:sldId id="431" r:id="rId6"/>
    <p:sldId id="432" r:id="rId7"/>
    <p:sldId id="433" r:id="rId8"/>
    <p:sldId id="437" r:id="rId9"/>
    <p:sldId id="438" r:id="rId10"/>
    <p:sldId id="439" r:id="rId11"/>
    <p:sldId id="440" r:id="rId12"/>
    <p:sldId id="441" r:id="rId13"/>
    <p:sldId id="442" r:id="rId14"/>
    <p:sldId id="443" r:id="rId15"/>
    <p:sldId id="444" r:id="rId16"/>
    <p:sldId id="446" r:id="rId17"/>
    <p:sldId id="445"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428"/>
            <p14:sldId id="429"/>
            <p14:sldId id="430"/>
            <p14:sldId id="431"/>
            <p14:sldId id="432"/>
            <p14:sldId id="433"/>
            <p14:sldId id="437"/>
            <p14:sldId id="438"/>
            <p14:sldId id="439"/>
            <p14:sldId id="440"/>
            <p14:sldId id="441"/>
            <p14:sldId id="442"/>
            <p14:sldId id="443"/>
            <p14:sldId id="444"/>
            <p14:sldId id="446"/>
            <p14:sldId id="445"/>
            <p14:sldId id="447"/>
            <p14:sldId id="448"/>
            <p14:sldId id="449"/>
            <p14:sldId id="450"/>
            <p14:sldId id="451"/>
            <p14:sldId id="452"/>
            <p14:sldId id="453"/>
            <p14:sldId id="454"/>
            <p14:sldId id="455"/>
            <p14:sldId id="456"/>
            <p14:sldId id="457"/>
            <p14:sldId id="458"/>
            <p14:sldId id="459"/>
            <p14:sldId id="4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3173" autoAdjust="0"/>
  </p:normalViewPr>
  <p:slideViewPr>
    <p:cSldViewPr>
      <p:cViewPr varScale="1">
        <p:scale>
          <a:sx n="71" d="100"/>
          <a:sy n="71" d="100"/>
        </p:scale>
        <p:origin x="105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10/6/2020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60BA92F-9A2C-499F-BFBF-DD106A2860A6}" type="slidenum">
              <a:rPr lang="en-US" smtClean="0"/>
              <a:t>5</a:t>
            </a:fld>
            <a:endParaRPr lang="en-US"/>
          </a:p>
        </p:txBody>
      </p:sp>
    </p:spTree>
    <p:extLst>
      <p:ext uri="{BB962C8B-B14F-4D97-AF65-F5344CB8AC3E}">
        <p14:creationId xmlns:p14="http://schemas.microsoft.com/office/powerpoint/2010/main" val="141687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160BA92F-9A2C-499F-BFBF-DD106A2860A6}" type="slidenum">
              <a:rPr lang="en-US" smtClean="0"/>
              <a:t>6</a:t>
            </a:fld>
            <a:endParaRPr lang="en-US"/>
          </a:p>
        </p:txBody>
      </p:sp>
    </p:spTree>
    <p:extLst>
      <p:ext uri="{BB962C8B-B14F-4D97-AF65-F5344CB8AC3E}">
        <p14:creationId xmlns:p14="http://schemas.microsoft.com/office/powerpoint/2010/main" val="50836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10/6/2020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10/6/2020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10/6/2020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10/6/2020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10/6/2020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10/6/2020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10/6/2020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10/6/2020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(Lecture </a:t>
            </a:r>
            <a:r>
              <a:rPr lang="en-US" dirty="0" smtClean="0"/>
              <a:t>8)</a:t>
            </a:r>
            <a:r>
              <a:rPr lang="en-US" dirty="0" smtClean="0"/>
              <a:t>	</a:t>
            </a:r>
            <a:endParaRPr lang="en-US" dirty="0"/>
          </a:p>
        </p:txBody>
      </p:sp>
      <p:sp>
        <p:nvSpPr>
          <p:cNvPr id="3" name="副标题 2"/>
          <p:cNvSpPr>
            <a:spLocks noGrp="1"/>
          </p:cNvSpPr>
          <p:nvPr>
            <p:ph type="subTitle" idx="1"/>
          </p:nvPr>
        </p:nvSpPr>
        <p:spPr/>
        <p:txBody>
          <a:bodyPr/>
          <a:lstStyle/>
          <a:p>
            <a:r>
              <a:rPr lang="en-US" dirty="0"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72" t="74327" r="46682" b="10145"/>
          <a:stretch/>
        </p:blipFill>
        <p:spPr bwMode="auto">
          <a:xfrm>
            <a:off x="1121617" y="5134477"/>
            <a:ext cx="5970663" cy="167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内容占位符 2"/>
          <p:cNvSpPr>
            <a:spLocks noGrp="1"/>
          </p:cNvSpPr>
          <p:nvPr>
            <p:ph idx="1"/>
          </p:nvPr>
        </p:nvSpPr>
        <p:spPr>
          <a:xfrm>
            <a:off x="385192" y="724925"/>
            <a:ext cx="8229600" cy="4525963"/>
          </a:xfrm>
        </p:spPr>
        <p:txBody>
          <a:bodyPr>
            <a:normAutofit fontScale="92500" lnSpcReduction="20000"/>
          </a:bodyPr>
          <a:lstStyle/>
          <a:p>
            <a:r>
              <a:rPr lang="en-US" dirty="0" smtClean="0"/>
              <a:t>If we multiply the above equation by (</a:t>
            </a:r>
            <a:r>
              <a:rPr lang="el-GR" dirty="0"/>
              <a:t>λ</a:t>
            </a:r>
            <a:r>
              <a:rPr lang="en-US" dirty="0" smtClean="0"/>
              <a:t> I – A), we have:</a:t>
            </a:r>
          </a:p>
          <a:p>
            <a:endParaRPr lang="en-US" dirty="0"/>
          </a:p>
          <a:p>
            <a:r>
              <a:rPr lang="en-US" dirty="0" smtClean="0"/>
              <a:t>Comparing the coefficients from the same order of </a:t>
            </a:r>
            <a:r>
              <a:rPr lang="el-GR" dirty="0"/>
              <a:t>λ </a:t>
            </a:r>
            <a:r>
              <a:rPr lang="en-US" baseline="30000" dirty="0" smtClean="0"/>
              <a:t>l</a:t>
            </a:r>
            <a:r>
              <a:rPr lang="en-US" dirty="0" smtClean="0"/>
              <a:t> for l = 0, 1,…n on the both sides of the equation, we obtain the recursion:</a:t>
            </a:r>
          </a:p>
          <a:p>
            <a:endParaRPr lang="en-US" dirty="0" smtClean="0"/>
          </a:p>
          <a:p>
            <a:endParaRPr lang="en-US" dirty="0"/>
          </a:p>
          <a:p>
            <a:pPr lvl="1"/>
            <a:r>
              <a:rPr lang="en-US" dirty="0" smtClean="0"/>
              <a:t>For k = 1, 2, …, n. The recursion is started with S</a:t>
            </a:r>
            <a:r>
              <a:rPr lang="en-US" baseline="-25000" dirty="0" smtClean="0"/>
              <a:t>0</a:t>
            </a:r>
            <a:r>
              <a:rPr lang="en-US" dirty="0" smtClean="0"/>
              <a:t> = I is ended at c</a:t>
            </a:r>
            <a:r>
              <a:rPr lang="en-US" baseline="-25000" dirty="0" smtClean="0"/>
              <a:t>0</a:t>
            </a:r>
            <a:r>
              <a:rPr lang="en-US" dirty="0" smtClean="0"/>
              <a:t>.</a:t>
            </a:r>
          </a:p>
          <a:p>
            <a:pPr lvl="1"/>
            <a:r>
              <a:rPr lang="en-US" dirty="0" smtClean="0"/>
              <a:t>With </a:t>
            </a:r>
            <a:r>
              <a:rPr lang="el-GR" dirty="0"/>
              <a:t>λ</a:t>
            </a:r>
            <a:r>
              <a:rPr lang="en-US" dirty="0" smtClean="0"/>
              <a:t> = 0, we can show that</a:t>
            </a:r>
          </a:p>
          <a:p>
            <a:pPr marL="0" indent="0">
              <a:buNone/>
            </a:pPr>
            <a:endParaRPr lang="en-US" dirty="0"/>
          </a:p>
          <a:p>
            <a:pPr marL="457200" lvl="1" indent="0">
              <a:buNone/>
            </a:pPr>
            <a:endParaRPr lang="en-US"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75" t="44012" r="39775" b="48231"/>
          <a:stretch/>
        </p:blipFill>
        <p:spPr bwMode="auto">
          <a:xfrm>
            <a:off x="3059832" y="1137424"/>
            <a:ext cx="5644502" cy="83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21" t="58219" r="43467" b="32430"/>
          <a:stretch/>
        </p:blipFill>
        <p:spPr bwMode="auto">
          <a:xfrm>
            <a:off x="899592" y="3140968"/>
            <a:ext cx="6617892" cy="101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340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60" t="46311" r="41818" b="21423"/>
          <a:stretch/>
        </p:blipFill>
        <p:spPr bwMode="auto">
          <a:xfrm>
            <a:off x="1645381" y="260649"/>
            <a:ext cx="4784039"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667" t="20898" r="28697" b="24022"/>
          <a:stretch/>
        </p:blipFill>
        <p:spPr bwMode="auto">
          <a:xfrm>
            <a:off x="1619672" y="2584087"/>
            <a:ext cx="4792558" cy="428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123728" y="6283562"/>
            <a:ext cx="22322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a:off x="4355976" y="6391574"/>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64957" y="5821897"/>
            <a:ext cx="2678938" cy="923330"/>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Mistake in the code!</a:t>
            </a:r>
          </a:p>
          <a:p>
            <a:r>
              <a:rPr lang="en-US" altLang="zh-CN" dirty="0" smtClean="0">
                <a:latin typeface="Times New Roman" pitchFamily="18" charset="0"/>
                <a:cs typeface="Times New Roman" pitchFamily="18" charset="0"/>
              </a:rPr>
              <a:t>The correct one should be</a:t>
            </a:r>
          </a:p>
          <a:p>
            <a:r>
              <a:rPr lang="en-US" altLang="zh-CN" b="1" dirty="0" smtClean="0"/>
              <a:t>c[0] = -tr(mm(</a:t>
            </a:r>
            <a:r>
              <a:rPr lang="en-US" altLang="zh-CN" b="1" dirty="0" err="1" smtClean="0"/>
              <a:t>a,s</a:t>
            </a:r>
            <a:r>
              <a:rPr lang="en-US" altLang="zh-CN" b="1" dirty="0" smtClean="0"/>
              <a:t>[n-1]))/n;</a:t>
            </a:r>
            <a:endParaRPr lang="zh-CN" altLang="en-US" b="1" dirty="0"/>
          </a:p>
        </p:txBody>
      </p:sp>
    </p:spTree>
    <p:extLst>
      <p:ext uri="{BB962C8B-B14F-4D97-AF65-F5344CB8AC3E}">
        <p14:creationId xmlns:p14="http://schemas.microsoft.com/office/powerpoint/2010/main" val="55114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384" t="38281" r="30783" b="11329"/>
          <a:stretch/>
        </p:blipFill>
        <p:spPr bwMode="auto">
          <a:xfrm>
            <a:off x="1331640" y="1052736"/>
            <a:ext cx="5610062" cy="484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24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340768"/>
            <a:ext cx="8229600" cy="4525963"/>
          </a:xfrm>
        </p:spPr>
        <p:txBody>
          <a:bodyPr/>
          <a:lstStyle/>
          <a:p>
            <a:r>
              <a:rPr lang="en-US" dirty="0"/>
              <a:t>Because the </a:t>
            </a:r>
            <a:r>
              <a:rPr lang="en-US" dirty="0" err="1"/>
              <a:t>Faddeev</a:t>
            </a:r>
            <a:r>
              <a:rPr lang="en-US" dirty="0"/>
              <a:t>–</a:t>
            </a:r>
            <a:r>
              <a:rPr lang="en-US" dirty="0" err="1"/>
              <a:t>Leverrier</a:t>
            </a:r>
            <a:r>
              <a:rPr lang="en-US" dirty="0"/>
              <a:t> recursion also generates all the </a:t>
            </a:r>
            <a:r>
              <a:rPr lang="en-US" dirty="0" smtClean="0"/>
              <a:t>coefficients </a:t>
            </a:r>
            <a:r>
              <a:rPr lang="en-US" i="1" dirty="0" err="1" smtClean="0"/>
              <a:t>c</a:t>
            </a:r>
            <a:r>
              <a:rPr lang="en-US" i="1" baseline="-25000" dirty="0" err="1" smtClean="0"/>
              <a:t>k</a:t>
            </a:r>
            <a:r>
              <a:rPr lang="en-US" i="1" dirty="0" smtClean="0"/>
              <a:t> </a:t>
            </a:r>
            <a:r>
              <a:rPr lang="en-US" dirty="0"/>
              <a:t>for the characteristic polynomial </a:t>
            </a:r>
            <a:r>
              <a:rPr lang="en-US" i="1" dirty="0" err="1" smtClean="0"/>
              <a:t>p</a:t>
            </a:r>
            <a:r>
              <a:rPr lang="en-US" i="1" baseline="-25000" dirty="0" err="1" smtClean="0"/>
              <a:t>n</a:t>
            </a:r>
            <a:r>
              <a:rPr lang="en-US" dirty="0" smtClean="0"/>
              <a:t>(</a:t>
            </a:r>
            <a:r>
              <a:rPr lang="en-US" i="1" dirty="0" smtClean="0"/>
              <a:t>λ</a:t>
            </a:r>
            <a:r>
              <a:rPr lang="en-US" dirty="0"/>
              <a:t>), </a:t>
            </a:r>
            <a:endParaRPr lang="en-US" dirty="0" smtClean="0"/>
          </a:p>
          <a:p>
            <a:r>
              <a:rPr lang="en-US" dirty="0" smtClean="0"/>
              <a:t>we </a:t>
            </a:r>
            <a:r>
              <a:rPr lang="en-US" dirty="0"/>
              <a:t>can use a root search method </a:t>
            </a:r>
            <a:r>
              <a:rPr lang="en-US" dirty="0" smtClean="0"/>
              <a:t>to obtain </a:t>
            </a:r>
            <a:r>
              <a:rPr lang="en-US" dirty="0"/>
              <a:t>all the eigenvalues from </a:t>
            </a:r>
            <a:r>
              <a:rPr lang="en-US" i="1" dirty="0" err="1" smtClean="0"/>
              <a:t>p</a:t>
            </a:r>
            <a:r>
              <a:rPr lang="en-US" i="1" baseline="-25000" dirty="0" err="1" smtClean="0"/>
              <a:t>n</a:t>
            </a:r>
            <a:r>
              <a:rPr lang="en-US" dirty="0" smtClean="0"/>
              <a:t>(</a:t>
            </a:r>
            <a:r>
              <a:rPr lang="en-US" i="1" dirty="0" smtClean="0"/>
              <a:t>λ</a:t>
            </a:r>
            <a:r>
              <a:rPr lang="en-US" dirty="0"/>
              <a:t>) = 0. </a:t>
            </a:r>
            <a:endParaRPr lang="en-US" dirty="0" smtClean="0"/>
          </a:p>
        </p:txBody>
      </p:sp>
    </p:spTree>
    <p:extLst>
      <p:ext uri="{BB962C8B-B14F-4D97-AF65-F5344CB8AC3E}">
        <p14:creationId xmlns:p14="http://schemas.microsoft.com/office/powerpoint/2010/main" val="2632249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After we have found all the eigenvalues </a:t>
            </a:r>
            <a:r>
              <a:rPr lang="en-US" i="1" dirty="0" err="1" smtClean="0"/>
              <a:t>λ</a:t>
            </a:r>
            <a:r>
              <a:rPr lang="en-US" i="1" baseline="-25000" dirty="0" err="1" smtClean="0"/>
              <a:t>k</a:t>
            </a:r>
            <a:r>
              <a:rPr lang="en-US" i="1" dirty="0" smtClean="0"/>
              <a:t> </a:t>
            </a:r>
            <a:r>
              <a:rPr lang="en-US" dirty="0"/>
              <a:t>, we can also obtain the </a:t>
            </a:r>
            <a:r>
              <a:rPr lang="en-US" dirty="0" smtClean="0"/>
              <a:t>corresponding eigenvectors </a:t>
            </a:r>
            <a:r>
              <a:rPr lang="en-US" dirty="0"/>
              <a:t>with the availability of the supplementary matrices </a:t>
            </a:r>
            <a:r>
              <a:rPr lang="en-US" b="1" dirty="0"/>
              <a:t>S</a:t>
            </a:r>
            <a:r>
              <a:rPr lang="en-US" i="1" baseline="-25000" dirty="0"/>
              <a:t>k</a:t>
            </a:r>
            <a:r>
              <a:rPr lang="en-US" dirty="0"/>
              <a:t>. </a:t>
            </a:r>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88" t="36133" r="50220" b="52734"/>
          <a:stretch/>
        </p:blipFill>
        <p:spPr bwMode="auto">
          <a:xfrm>
            <a:off x="755576" y="3864458"/>
            <a:ext cx="673843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069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24284"/>
            <a:ext cx="8229600" cy="1143000"/>
          </a:xfrm>
        </p:spPr>
        <p:txBody>
          <a:bodyPr/>
          <a:lstStyle/>
          <a:p>
            <a:r>
              <a:rPr lang="en-US" dirty="0" smtClean="0"/>
              <a:t>Electronic structures of atoms</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74" t="16599" r="49884" b="77254"/>
          <a:stretch/>
        </p:blipFill>
        <p:spPr bwMode="auto">
          <a:xfrm>
            <a:off x="2195736" y="2018457"/>
            <a:ext cx="3902799" cy="108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83568" y="1556792"/>
            <a:ext cx="7920880" cy="461665"/>
          </a:xfrm>
          <a:prstGeom prst="rect">
            <a:avLst/>
          </a:prstGeom>
        </p:spPr>
        <p:txBody>
          <a:bodyPr wrap="square">
            <a:spAutoFit/>
          </a:bodyPr>
          <a:lstStyle/>
          <a:p>
            <a:r>
              <a:rPr lang="en-US" sz="2400" dirty="0"/>
              <a:t>The </a:t>
            </a:r>
            <a:r>
              <a:rPr lang="en-US" sz="2400" dirty="0" smtClean="0"/>
              <a:t>Schrodinger </a:t>
            </a:r>
            <a:r>
              <a:rPr lang="en-US" sz="2400" dirty="0"/>
              <a:t>equation for a </a:t>
            </a:r>
            <a:r>
              <a:rPr lang="en-US" sz="2400" dirty="0" smtClean="0"/>
              <a:t>multi-electron </a:t>
            </a:r>
            <a:r>
              <a:rPr lang="en-US" sz="2400" dirty="0"/>
              <a:t>atom is given by</a:t>
            </a: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06" t="63057" r="28076" b="29683"/>
          <a:stretch/>
        </p:blipFill>
        <p:spPr bwMode="auto">
          <a:xfrm>
            <a:off x="1043608" y="3789040"/>
            <a:ext cx="676875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616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Hartree</a:t>
            </a:r>
            <a:r>
              <a:rPr lang="en-US" dirty="0" smtClean="0"/>
              <a:t> </a:t>
            </a:r>
            <a:r>
              <a:rPr lang="en-US" dirty="0" err="1" smtClean="0"/>
              <a:t>Fock</a:t>
            </a:r>
            <a:r>
              <a:rPr lang="en-US" dirty="0" smtClean="0"/>
              <a:t> Approximations</a:t>
            </a:r>
            <a:endParaRPr lang="en-US" dirty="0"/>
          </a:p>
        </p:txBody>
      </p:sp>
      <p:sp>
        <p:nvSpPr>
          <p:cNvPr id="3" name="内容占位符 2"/>
          <p:cNvSpPr>
            <a:spLocks noGrp="1"/>
          </p:cNvSpPr>
          <p:nvPr>
            <p:ph idx="1"/>
          </p:nvPr>
        </p:nvSpPr>
        <p:spPr/>
        <p:txBody>
          <a:bodyPr>
            <a:normAutofit fontScale="85000" lnSpcReduction="20000"/>
          </a:bodyPr>
          <a:lstStyle/>
          <a:p>
            <a:r>
              <a:rPr lang="en-US" dirty="0"/>
              <a:t>The Born–Oppenheimer approximation is inherently assumed. </a:t>
            </a:r>
            <a:endParaRPr lang="en-US" dirty="0" smtClean="0"/>
          </a:p>
          <a:p>
            <a:r>
              <a:rPr lang="en-US" dirty="0" smtClean="0"/>
              <a:t>Typically</a:t>
            </a:r>
            <a:r>
              <a:rPr lang="en-US" dirty="0"/>
              <a:t>, relativistic effects are completely neglected. </a:t>
            </a:r>
          </a:p>
          <a:p>
            <a:r>
              <a:rPr lang="en-US" dirty="0"/>
              <a:t>The </a:t>
            </a:r>
            <a:r>
              <a:rPr lang="en-US" dirty="0" err="1"/>
              <a:t>variational</a:t>
            </a:r>
            <a:r>
              <a:rPr lang="en-US" dirty="0"/>
              <a:t> solution is assumed to be a linear combination of a finite number of basis </a:t>
            </a:r>
            <a:r>
              <a:rPr lang="en-US" dirty="0" smtClean="0"/>
              <a:t>functions.</a:t>
            </a:r>
            <a:endParaRPr lang="en-US" dirty="0"/>
          </a:p>
          <a:p>
            <a:r>
              <a:rPr lang="en-US" dirty="0"/>
              <a:t>Each energy </a:t>
            </a:r>
            <a:r>
              <a:rPr lang="en-US" dirty="0" err="1"/>
              <a:t>eigenfunction</a:t>
            </a:r>
            <a:r>
              <a:rPr lang="en-US" dirty="0"/>
              <a:t> is assumed to be describable by a single Slater </a:t>
            </a:r>
            <a:r>
              <a:rPr lang="en-US" dirty="0" smtClean="0"/>
              <a:t>determinant</a:t>
            </a:r>
          </a:p>
          <a:p>
            <a:r>
              <a:rPr lang="en-US" dirty="0" smtClean="0"/>
              <a:t>The </a:t>
            </a:r>
            <a:r>
              <a:rPr lang="en-US" dirty="0"/>
              <a:t>mean field approximation is implied. Effects arising from deviations from this assumption, known as electron correlation, are completely neglected for the electrons of opposite spin, but are taken into account for electrons of parallel spin</a:t>
            </a:r>
            <a:r>
              <a:rPr lang="en-US" dirty="0" smtClean="0"/>
              <a:t>.</a:t>
            </a:r>
            <a:endParaRPr lang="en-US" dirty="0"/>
          </a:p>
        </p:txBody>
      </p:sp>
    </p:spTree>
    <p:extLst>
      <p:ext uri="{BB962C8B-B14F-4D97-AF65-F5344CB8AC3E}">
        <p14:creationId xmlns:p14="http://schemas.microsoft.com/office/powerpoint/2010/main" val="976574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ground state is approximated by the </a:t>
            </a:r>
            <a:r>
              <a:rPr lang="en-US" i="1" dirty="0" err="1"/>
              <a:t>Hartree</a:t>
            </a:r>
            <a:r>
              <a:rPr lang="en-US" i="1" dirty="0"/>
              <a:t>–</a:t>
            </a:r>
            <a:r>
              <a:rPr lang="en-US" i="1" dirty="0" err="1"/>
              <a:t>Fock</a:t>
            </a:r>
            <a:r>
              <a:rPr lang="en-US" i="1" dirty="0"/>
              <a:t> </a:t>
            </a:r>
            <a:r>
              <a:rPr lang="en-US" i="1" dirty="0" err="1"/>
              <a:t>ansatz</a:t>
            </a:r>
            <a:r>
              <a:rPr lang="en-US" dirty="0"/>
              <a:t>, which can be </a:t>
            </a:r>
            <a:r>
              <a:rPr lang="en-US" dirty="0" smtClean="0"/>
              <a:t>cast into </a:t>
            </a:r>
            <a:r>
              <a:rPr lang="en-US" dirty="0"/>
              <a:t>a determinant</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356" t="69467" r="29031" b="13320"/>
          <a:stretch/>
        </p:blipFill>
        <p:spPr bwMode="auto">
          <a:xfrm>
            <a:off x="1979712" y="3501008"/>
            <a:ext cx="554461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595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83" t="53469" r="25531" b="36528"/>
          <a:stretch/>
        </p:blipFill>
        <p:spPr bwMode="auto">
          <a:xfrm>
            <a:off x="583113" y="1078362"/>
            <a:ext cx="7385230" cy="105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133" t="25586" r="62452" b="69500"/>
          <a:stretch/>
        </p:blipFill>
        <p:spPr bwMode="auto">
          <a:xfrm>
            <a:off x="2555776" y="3068960"/>
            <a:ext cx="2280409" cy="55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661714" y="811"/>
            <a:ext cx="8229600" cy="4525963"/>
          </a:xfrm>
        </p:spPr>
        <p:txBody>
          <a:bodyPr>
            <a:normAutofit fontScale="92500" lnSpcReduction="10000"/>
          </a:bodyPr>
          <a:lstStyle/>
          <a:p>
            <a:r>
              <a:rPr lang="en-US" dirty="0" smtClean="0"/>
              <a:t>To optimize (minimize) E</a:t>
            </a:r>
            <a:r>
              <a:rPr lang="en-US" baseline="-25000" dirty="0" smtClean="0"/>
              <a:t>HF</a:t>
            </a:r>
            <a:r>
              <a:rPr lang="en-US" dirty="0" smtClean="0"/>
              <a:t>, we can perform the functional variation with respect to </a:t>
            </a:r>
          </a:p>
          <a:p>
            <a:endParaRPr lang="en-US" dirty="0"/>
          </a:p>
          <a:p>
            <a:endParaRPr lang="en-US" dirty="0" smtClean="0"/>
          </a:p>
          <a:p>
            <a:pPr lvl="1"/>
            <a:r>
              <a:rPr lang="en-US" dirty="0" err="1" smtClean="0"/>
              <a:t>Hartree-Fock</a:t>
            </a:r>
            <a:r>
              <a:rPr lang="en-US" dirty="0" smtClean="0"/>
              <a:t> equation. </a:t>
            </a:r>
          </a:p>
          <a:p>
            <a:pPr lvl="1"/>
            <a:r>
              <a:rPr lang="en-US" dirty="0" smtClean="0"/>
              <a:t>V</a:t>
            </a:r>
            <a:r>
              <a:rPr lang="en-US" baseline="-25000" dirty="0" smtClean="0"/>
              <a:t>H</a:t>
            </a:r>
            <a:r>
              <a:rPr lang="en-US" dirty="0" smtClean="0"/>
              <a:t>(R) (HF potential) is given by:</a:t>
            </a:r>
          </a:p>
          <a:p>
            <a:pPr lvl="1"/>
            <a:endParaRPr lang="en-US" dirty="0"/>
          </a:p>
          <a:p>
            <a:pPr lvl="1"/>
            <a:r>
              <a:rPr lang="en-US" dirty="0" smtClean="0"/>
              <a:t>Where:                                 is the total density of the electron at r. </a:t>
            </a:r>
          </a:p>
          <a:p>
            <a:pPr lvl="1"/>
            <a:r>
              <a:rPr lang="en-US" dirty="0" smtClean="0"/>
              <a:t>The exchange correlation is given by:</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22" t="49528" r="59806" b="46899"/>
          <a:stretch/>
        </p:blipFill>
        <p:spPr bwMode="auto">
          <a:xfrm>
            <a:off x="6732240" y="409154"/>
            <a:ext cx="688553" cy="37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22" t="71222" r="35669" b="20169"/>
          <a:stretch/>
        </p:blipFill>
        <p:spPr bwMode="auto">
          <a:xfrm>
            <a:off x="6062323" y="2348880"/>
            <a:ext cx="2345605" cy="90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132" t="34068" r="49273" b="48689"/>
          <a:stretch/>
        </p:blipFill>
        <p:spPr bwMode="auto">
          <a:xfrm>
            <a:off x="1148726" y="4509120"/>
            <a:ext cx="4913598" cy="19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063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91" t="55939" r="44248" b="18733"/>
          <a:stretch/>
        </p:blipFill>
        <p:spPr bwMode="auto">
          <a:xfrm>
            <a:off x="1547664" y="4227684"/>
            <a:ext cx="6254507" cy="263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730" t="77623" r="43065" b="17810"/>
          <a:stretch/>
        </p:blipFill>
        <p:spPr bwMode="auto">
          <a:xfrm>
            <a:off x="411248" y="1124744"/>
            <a:ext cx="6469237" cy="47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661714" y="811"/>
            <a:ext cx="8229600" cy="4525963"/>
          </a:xfrm>
        </p:spPr>
        <p:txBody>
          <a:bodyPr>
            <a:normAutofit/>
          </a:bodyPr>
          <a:lstStyle/>
          <a:p>
            <a:r>
              <a:rPr lang="en-US" dirty="0" smtClean="0"/>
              <a:t>The </a:t>
            </a:r>
            <a:r>
              <a:rPr lang="en-US" dirty="0" err="1" smtClean="0"/>
              <a:t>Hartree</a:t>
            </a:r>
            <a:r>
              <a:rPr lang="en-US" dirty="0" smtClean="0"/>
              <a:t> potential can also be obtained from the solution of the Poisson equation:</a:t>
            </a:r>
          </a:p>
          <a:p>
            <a:endParaRPr lang="en-US" dirty="0"/>
          </a:p>
          <a:p>
            <a:r>
              <a:rPr lang="en-US" dirty="0" smtClean="0"/>
              <a:t>The single particle </a:t>
            </a:r>
            <a:r>
              <a:rPr lang="en-US" dirty="0" err="1" smtClean="0"/>
              <a:t>wavefunctions</a:t>
            </a:r>
            <a:r>
              <a:rPr lang="en-US" dirty="0" smtClean="0"/>
              <a:t> in the atomic systems can be assumed to have the form:</a:t>
            </a:r>
          </a:p>
          <a:p>
            <a:r>
              <a:rPr lang="en-US" dirty="0" smtClean="0"/>
              <a:t>The H-F equation for given l can be further converted into:</a:t>
            </a:r>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435" t="88544" r="47846" b="5208"/>
          <a:stretch/>
        </p:blipFill>
        <p:spPr bwMode="auto">
          <a:xfrm>
            <a:off x="2195736" y="2708920"/>
            <a:ext cx="3256001" cy="64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58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normAutofit/>
          </a:bodyPr>
          <a:lstStyle/>
          <a:p>
            <a:r>
              <a:rPr lang="en-US" dirty="0" smtClean="0"/>
              <a:t>The similarity </a:t>
            </a:r>
            <a:r>
              <a:rPr lang="en-US" dirty="0"/>
              <a:t>transformation preserves the eigenvalues of the </a:t>
            </a:r>
            <a:r>
              <a:rPr lang="en-US" dirty="0" smtClean="0"/>
              <a:t>original matrix</a:t>
            </a:r>
            <a:r>
              <a:rPr lang="en-US" dirty="0"/>
              <a:t>, </a:t>
            </a:r>
            <a:endParaRPr lang="en-US" dirty="0" smtClean="0"/>
          </a:p>
          <a:p>
            <a:pPr lvl="1"/>
            <a:r>
              <a:rPr lang="en-US" dirty="0" smtClean="0"/>
              <a:t> </a:t>
            </a:r>
            <a:r>
              <a:rPr lang="en-US" dirty="0"/>
              <a:t>the eigenvectors are the columns or rows of the orthogonal </a:t>
            </a:r>
            <a:r>
              <a:rPr lang="en-US" dirty="0" smtClean="0"/>
              <a:t>matrix used </a:t>
            </a:r>
            <a:r>
              <a:rPr lang="en-US" dirty="0"/>
              <a:t>in the transformation. </a:t>
            </a:r>
            <a:endParaRPr lang="en-US" dirty="0" smtClean="0"/>
          </a:p>
          <a:p>
            <a:r>
              <a:rPr lang="en-US" i="1" dirty="0" smtClean="0"/>
              <a:t>Householder </a:t>
            </a:r>
            <a:r>
              <a:rPr lang="en-US" i="1" dirty="0"/>
              <a:t>method</a:t>
            </a:r>
            <a:r>
              <a:rPr lang="en-US" dirty="0"/>
              <a:t>. </a:t>
            </a:r>
            <a:endParaRPr lang="en-US" dirty="0" smtClean="0"/>
          </a:p>
          <a:p>
            <a:pPr lvl="1"/>
            <a:r>
              <a:rPr lang="en-US" i="1" dirty="0" smtClean="0"/>
              <a:t>Givens </a:t>
            </a:r>
            <a:r>
              <a:rPr lang="en-US" i="1" dirty="0"/>
              <a:t>method</a:t>
            </a:r>
            <a:r>
              <a:rPr lang="en-US" dirty="0"/>
              <a:t>. </a:t>
            </a:r>
            <a:endParaRPr lang="en-US" dirty="0" smtClean="0"/>
          </a:p>
          <a:p>
            <a:pPr lvl="1"/>
            <a:r>
              <a:rPr lang="en-US" dirty="0"/>
              <a:t>The most commonly used </a:t>
            </a:r>
            <a:r>
              <a:rPr lang="en-US" dirty="0" smtClean="0"/>
              <a:t>for </a:t>
            </a:r>
            <a:r>
              <a:rPr lang="en-US" dirty="0" err="1"/>
              <a:t>tridiagonalizing</a:t>
            </a:r>
            <a:r>
              <a:rPr lang="en-US" dirty="0"/>
              <a:t> </a:t>
            </a:r>
            <a:endParaRPr lang="en-US" dirty="0" smtClean="0"/>
          </a:p>
          <a:p>
            <a:pPr lvl="1"/>
            <a:r>
              <a:rPr lang="en-US" dirty="0" smtClean="0"/>
              <a:t>achieved </a:t>
            </a:r>
            <a:r>
              <a:rPr lang="en-US" dirty="0"/>
              <a:t>with a total of </a:t>
            </a:r>
            <a:r>
              <a:rPr lang="en-US" i="1" dirty="0"/>
              <a:t>n </a:t>
            </a:r>
            <a:r>
              <a:rPr lang="en-US" dirty="0"/>
              <a:t>− 2 consecutive </a:t>
            </a:r>
            <a:r>
              <a:rPr lang="en-US" dirty="0" smtClean="0"/>
              <a:t>transformations, each </a:t>
            </a:r>
            <a:r>
              <a:rPr lang="en-US" dirty="0"/>
              <a:t>operating on a row and a column of the matrix. </a:t>
            </a:r>
            <a:endParaRPr lang="en-US" dirty="0" smtClean="0"/>
          </a:p>
        </p:txBody>
      </p:sp>
    </p:spTree>
    <p:extLst>
      <p:ext uri="{BB962C8B-B14F-4D97-AF65-F5344CB8AC3E}">
        <p14:creationId xmlns:p14="http://schemas.microsoft.com/office/powerpoint/2010/main" val="3128862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We can easily apply the numerical schemes </a:t>
            </a:r>
            <a:r>
              <a:rPr lang="en-US" dirty="0" smtClean="0"/>
              <a:t>introduced in this lecture to </a:t>
            </a:r>
            <a:r>
              <a:rPr lang="en-US" dirty="0"/>
              <a:t>solve this matrix eigenvalue problem. </a:t>
            </a:r>
            <a:endParaRPr lang="en-US" dirty="0" smtClean="0"/>
          </a:p>
        </p:txBody>
      </p:sp>
    </p:spTree>
    <p:extLst>
      <p:ext uri="{BB962C8B-B14F-4D97-AF65-F5344CB8AC3E}">
        <p14:creationId xmlns:p14="http://schemas.microsoft.com/office/powerpoint/2010/main" val="1297597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Inverse of a matrix</a:t>
            </a:r>
            <a:endParaRPr lang="en-US" dirty="0"/>
          </a:p>
        </p:txBody>
      </p:sp>
      <p:sp>
        <p:nvSpPr>
          <p:cNvPr id="3" name="内容占位符 2"/>
          <p:cNvSpPr>
            <a:spLocks noGrp="1"/>
          </p:cNvSpPr>
          <p:nvPr>
            <p:ph idx="1"/>
          </p:nvPr>
        </p:nvSpPr>
        <p:spPr/>
        <p:txBody>
          <a:bodyPr/>
          <a:lstStyle/>
          <a:p>
            <a:r>
              <a:rPr lang="en-US" dirty="0" smtClean="0"/>
              <a:t>What’s the most straightforward way to inverse a matr</a:t>
            </a:r>
            <a:r>
              <a:rPr lang="en-US" altLang="zh-CN" dirty="0" smtClean="0"/>
              <a:t>i</a:t>
            </a:r>
            <a:r>
              <a:rPr lang="en-US" dirty="0" smtClean="0"/>
              <a:t>x?</a:t>
            </a:r>
            <a:endParaRPr lang="en-US" dirty="0"/>
          </a:p>
        </p:txBody>
      </p:sp>
    </p:spTree>
    <p:extLst>
      <p:ext uri="{BB962C8B-B14F-4D97-AF65-F5344CB8AC3E}">
        <p14:creationId xmlns:p14="http://schemas.microsoft.com/office/powerpoint/2010/main" val="167582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Inverse of a matrix</a:t>
            </a:r>
          </a:p>
        </p:txBody>
      </p:sp>
      <p:sp>
        <p:nvSpPr>
          <p:cNvPr id="3" name="内容占位符 2"/>
          <p:cNvSpPr>
            <a:spLocks noGrp="1"/>
          </p:cNvSpPr>
          <p:nvPr>
            <p:ph idx="1"/>
          </p:nvPr>
        </p:nvSpPr>
        <p:spPr/>
        <p:txBody>
          <a:bodyPr>
            <a:normAutofit/>
          </a:bodyPr>
          <a:lstStyle/>
          <a:p>
            <a:r>
              <a:rPr lang="en-US" dirty="0"/>
              <a:t>The inverse of a </a:t>
            </a:r>
            <a:r>
              <a:rPr lang="en-US" dirty="0" smtClean="0"/>
              <a:t>matrix </a:t>
            </a:r>
            <a:r>
              <a:rPr lang="en-US" b="1" dirty="0" smtClean="0"/>
              <a:t>A </a:t>
            </a:r>
            <a:r>
              <a:rPr lang="en-US" dirty="0" smtClean="0"/>
              <a:t>using linear equating approach:  </a:t>
            </a:r>
            <a:r>
              <a:rPr lang="en-US" i="1" dirty="0" smtClean="0"/>
              <a:t>A</a:t>
            </a:r>
            <a:r>
              <a:rPr lang="en-US" baseline="30000" dirty="0" smtClean="0"/>
              <a:t>−1</a:t>
            </a:r>
            <a:r>
              <a:rPr lang="en-US" dirty="0" smtClean="0"/>
              <a:t> </a:t>
            </a:r>
            <a:r>
              <a:rPr lang="en-US" i="1" baseline="-25000" dirty="0" err="1" smtClean="0"/>
              <a:t>i</a:t>
            </a:r>
            <a:r>
              <a:rPr lang="en-US" i="1" baseline="-25000" dirty="0" smtClean="0"/>
              <a:t> </a:t>
            </a:r>
            <a:r>
              <a:rPr lang="en-US" i="1" baseline="-25000" dirty="0"/>
              <a:t>j</a:t>
            </a:r>
            <a:r>
              <a:rPr lang="en-US" i="1" dirty="0"/>
              <a:t> </a:t>
            </a:r>
            <a:r>
              <a:rPr lang="en-US" dirty="0"/>
              <a:t>= </a:t>
            </a:r>
            <a:r>
              <a:rPr lang="en-US" i="1" dirty="0" smtClean="0"/>
              <a:t>x</a:t>
            </a:r>
            <a:r>
              <a:rPr lang="en-US" i="1" baseline="-25000" dirty="0" smtClean="0"/>
              <a:t>i </a:t>
            </a:r>
            <a:r>
              <a:rPr lang="en-US" i="1" baseline="-25000" dirty="0"/>
              <a:t>j</a:t>
            </a:r>
            <a:r>
              <a:rPr lang="en-US" i="1" dirty="0"/>
              <a:t> </a:t>
            </a:r>
            <a:r>
              <a:rPr lang="en-US" i="1" dirty="0" smtClean="0"/>
              <a:t>,</a:t>
            </a:r>
          </a:p>
          <a:p>
            <a:pPr lvl="1"/>
            <a:r>
              <a:rPr lang="en-US" dirty="0"/>
              <a:t>for </a:t>
            </a:r>
            <a:r>
              <a:rPr lang="en-US" i="1" dirty="0" err="1"/>
              <a:t>i</a:t>
            </a:r>
            <a:r>
              <a:rPr lang="en-US" i="1" dirty="0"/>
              <a:t>, j </a:t>
            </a:r>
            <a:r>
              <a:rPr lang="en-US" dirty="0"/>
              <a:t>= 1</a:t>
            </a:r>
            <a:r>
              <a:rPr lang="en-US" i="1" dirty="0"/>
              <a:t>, </a:t>
            </a:r>
            <a:r>
              <a:rPr lang="en-US" dirty="0"/>
              <a:t>2</a:t>
            </a:r>
            <a:r>
              <a:rPr lang="en-US" i="1" dirty="0"/>
              <a:t>, . . . , n</a:t>
            </a:r>
            <a:r>
              <a:rPr lang="en-US" dirty="0"/>
              <a:t>, </a:t>
            </a:r>
            <a:endParaRPr lang="en-US" dirty="0" smtClean="0"/>
          </a:p>
          <a:p>
            <a:pPr lvl="2"/>
            <a:r>
              <a:rPr lang="en-US" dirty="0" smtClean="0"/>
              <a:t>where </a:t>
            </a:r>
            <a:r>
              <a:rPr lang="en-US" i="1" dirty="0" smtClean="0"/>
              <a:t>x</a:t>
            </a:r>
            <a:r>
              <a:rPr lang="en-US" i="1" baseline="-25000" dirty="0" smtClean="0"/>
              <a:t>i </a:t>
            </a:r>
            <a:r>
              <a:rPr lang="en-US" i="1" baseline="-25000" dirty="0"/>
              <a:t>j</a:t>
            </a:r>
            <a:r>
              <a:rPr lang="en-US" i="1" dirty="0"/>
              <a:t> </a:t>
            </a:r>
            <a:r>
              <a:rPr lang="en-US" dirty="0"/>
              <a:t>is the solution of the equation </a:t>
            </a:r>
            <a:r>
              <a:rPr lang="en-US" b="1" dirty="0" err="1" smtClean="0"/>
              <a:t>Ax</a:t>
            </a:r>
            <a:r>
              <a:rPr lang="en-US" i="1" baseline="-25000" dirty="0" err="1" smtClean="0"/>
              <a:t>j</a:t>
            </a:r>
            <a:r>
              <a:rPr lang="en-US" i="1" dirty="0" smtClean="0"/>
              <a:t> </a:t>
            </a:r>
            <a:r>
              <a:rPr lang="en-US" dirty="0"/>
              <a:t>= </a:t>
            </a:r>
            <a:r>
              <a:rPr lang="en-US" b="1" dirty="0" err="1" smtClean="0"/>
              <a:t>b</a:t>
            </a:r>
            <a:r>
              <a:rPr lang="en-US" i="1" baseline="-25000" dirty="0" err="1" smtClean="0"/>
              <a:t>j</a:t>
            </a:r>
            <a:r>
              <a:rPr lang="en-US" i="1" dirty="0" smtClean="0"/>
              <a:t> </a:t>
            </a:r>
            <a:r>
              <a:rPr lang="en-US" dirty="0"/>
              <a:t>, </a:t>
            </a:r>
            <a:r>
              <a:rPr lang="en-US" dirty="0" smtClean="0"/>
              <a:t>with </a:t>
            </a:r>
            <a:r>
              <a:rPr lang="en-US" i="1" dirty="0" smtClean="0"/>
              <a:t>b</a:t>
            </a:r>
            <a:r>
              <a:rPr lang="en-US" i="1" baseline="-25000" dirty="0" smtClean="0"/>
              <a:t>i </a:t>
            </a:r>
            <a:r>
              <a:rPr lang="en-US" i="1" baseline="-25000" dirty="0"/>
              <a:t>j</a:t>
            </a:r>
            <a:r>
              <a:rPr lang="en-US" i="1" dirty="0"/>
              <a:t> </a:t>
            </a:r>
            <a:r>
              <a:rPr lang="en-US" dirty="0"/>
              <a:t>= </a:t>
            </a:r>
            <a:r>
              <a:rPr lang="en-US" i="1" dirty="0" err="1" smtClean="0"/>
              <a:t>δ</a:t>
            </a:r>
            <a:r>
              <a:rPr lang="en-US" i="1" baseline="-25000" dirty="0" err="1" smtClean="0"/>
              <a:t>i</a:t>
            </a:r>
            <a:r>
              <a:rPr lang="en-US" i="1" baseline="-25000" dirty="0" smtClean="0"/>
              <a:t> </a:t>
            </a:r>
            <a:r>
              <a:rPr lang="en-US" i="1" baseline="-25000" dirty="0"/>
              <a:t>j</a:t>
            </a:r>
            <a:r>
              <a:rPr lang="en-US" i="1" dirty="0"/>
              <a:t> </a:t>
            </a:r>
            <a:r>
              <a:rPr lang="en-US" dirty="0"/>
              <a:t>. </a:t>
            </a:r>
            <a:endParaRPr lang="en-US" dirty="0" smtClean="0"/>
          </a:p>
          <a:p>
            <a:r>
              <a:rPr lang="en-US" dirty="0" smtClean="0"/>
              <a:t>If </a:t>
            </a:r>
            <a:r>
              <a:rPr lang="en-US" dirty="0"/>
              <a:t>we expand </a:t>
            </a:r>
            <a:r>
              <a:rPr lang="en-US" b="1" dirty="0"/>
              <a:t>b </a:t>
            </a:r>
            <a:r>
              <a:rPr lang="en-US" dirty="0"/>
              <a:t>into a unit matrix in the program for solving a </a:t>
            </a:r>
            <a:r>
              <a:rPr lang="en-US" dirty="0" smtClean="0"/>
              <a:t>linear equation </a:t>
            </a:r>
            <a:r>
              <a:rPr lang="en-US" dirty="0"/>
              <a:t>set, </a:t>
            </a:r>
            <a:endParaRPr lang="en-US" dirty="0" smtClean="0"/>
          </a:p>
          <a:p>
            <a:pPr lvl="1"/>
            <a:r>
              <a:rPr lang="en-US" dirty="0" smtClean="0"/>
              <a:t>the </a:t>
            </a:r>
            <a:r>
              <a:rPr lang="en-US" dirty="0"/>
              <a:t>solution corresponding to each column of the unit matrix </a:t>
            </a:r>
            <a:r>
              <a:rPr lang="en-US" dirty="0" smtClean="0"/>
              <a:t>forms </a:t>
            </a:r>
            <a:r>
              <a:rPr lang="en-US" dirty="0"/>
              <a:t>the corresponding column of </a:t>
            </a:r>
            <a:r>
              <a:rPr lang="en-US" b="1" dirty="0" smtClean="0"/>
              <a:t>A</a:t>
            </a:r>
            <a:r>
              <a:rPr lang="en-US" baseline="30000" dirty="0" smtClean="0"/>
              <a:t>−</a:t>
            </a:r>
            <a:r>
              <a:rPr lang="en-US" baseline="30000" dirty="0"/>
              <a:t>1</a:t>
            </a:r>
            <a:endParaRPr lang="en-US" i="1" baseline="30000" dirty="0" smtClean="0"/>
          </a:p>
          <a:p>
            <a:endParaRPr lang="en-US" dirty="0"/>
          </a:p>
        </p:txBody>
      </p:sp>
    </p:spTree>
    <p:extLst>
      <p:ext uri="{BB962C8B-B14F-4D97-AF65-F5344CB8AC3E}">
        <p14:creationId xmlns:p14="http://schemas.microsoft.com/office/powerpoint/2010/main" val="1140769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02" y="36977"/>
            <a:ext cx="4572000" cy="5632311"/>
          </a:xfrm>
          <a:prstGeom prst="rect">
            <a:avLst/>
          </a:prstGeom>
        </p:spPr>
        <p:txBody>
          <a:bodyPr>
            <a:spAutoFit/>
          </a:bodyPr>
          <a:lstStyle/>
          <a:p>
            <a:r>
              <a:rPr lang="en-US" b="1" dirty="0"/>
              <a:t>// An example of performing matrix inversion through the</a:t>
            </a:r>
          </a:p>
          <a:p>
            <a:r>
              <a:rPr lang="en-US" b="1" dirty="0"/>
              <a:t>// partial-pivoting Gaussian elimination.</a:t>
            </a:r>
          </a:p>
          <a:p>
            <a:r>
              <a:rPr lang="en-US" b="1" dirty="0"/>
              <a:t>import </a:t>
            </a:r>
            <a:r>
              <a:rPr lang="en-US" b="1" dirty="0" err="1"/>
              <a:t>java.lang</a:t>
            </a:r>
            <a:r>
              <a:rPr lang="en-US" b="1" dirty="0"/>
              <a:t>.*;</a:t>
            </a:r>
          </a:p>
          <a:p>
            <a:r>
              <a:rPr lang="en-US" b="1" dirty="0"/>
              <a:t>public class Inverse {</a:t>
            </a:r>
          </a:p>
          <a:p>
            <a:r>
              <a:rPr lang="en-US" b="1" dirty="0"/>
              <a:t>public static void main(String </a:t>
            </a:r>
            <a:r>
              <a:rPr lang="en-US" b="1" dirty="0" err="1"/>
              <a:t>argv</a:t>
            </a:r>
            <a:r>
              <a:rPr lang="en-US" b="1" dirty="0"/>
              <a:t>[]) {</a:t>
            </a:r>
          </a:p>
          <a:p>
            <a:r>
              <a:rPr lang="en-US" b="1" dirty="0"/>
              <a:t>double a[][]= {{ 100, 100, 100},</a:t>
            </a:r>
          </a:p>
          <a:p>
            <a:r>
              <a:rPr lang="en-US" b="1" dirty="0"/>
              <a:t>{-100, 300, -100},</a:t>
            </a:r>
          </a:p>
          <a:p>
            <a:r>
              <a:rPr lang="en-US" b="1" dirty="0"/>
              <a:t>{-100, -100, 300}};</a:t>
            </a:r>
          </a:p>
          <a:p>
            <a:r>
              <a:rPr lang="en-US" b="1" dirty="0" err="1"/>
              <a:t>int</a:t>
            </a:r>
            <a:r>
              <a:rPr lang="en-US" b="1" dirty="0"/>
              <a:t> n = </a:t>
            </a:r>
            <a:r>
              <a:rPr lang="en-US" b="1" dirty="0" err="1"/>
              <a:t>a.length</a:t>
            </a:r>
            <a:r>
              <a:rPr lang="en-US" b="1" dirty="0"/>
              <a:t>;</a:t>
            </a:r>
          </a:p>
          <a:p>
            <a:r>
              <a:rPr lang="en-US" b="1" dirty="0"/>
              <a:t>double d[][] = invert(a);</a:t>
            </a:r>
          </a:p>
          <a:p>
            <a:r>
              <a:rPr lang="nn-NO" b="1" dirty="0"/>
              <a:t>for (int i=0; i&lt;n; ++i)</a:t>
            </a:r>
          </a:p>
          <a:p>
            <a:r>
              <a:rPr lang="en-US" b="1" dirty="0"/>
              <a:t>for (</a:t>
            </a:r>
            <a:r>
              <a:rPr lang="en-US" b="1" dirty="0" err="1"/>
              <a:t>int</a:t>
            </a:r>
            <a:r>
              <a:rPr lang="en-US" b="1" dirty="0"/>
              <a:t> j=0; j&lt;n; ++j)</a:t>
            </a:r>
          </a:p>
          <a:p>
            <a:r>
              <a:rPr lang="en-US" b="1" dirty="0" err="1"/>
              <a:t>System.out.println</a:t>
            </a:r>
            <a:r>
              <a:rPr lang="en-US" b="1" dirty="0"/>
              <a:t>(d[</a:t>
            </a:r>
            <a:r>
              <a:rPr lang="en-US" b="1" dirty="0" err="1"/>
              <a:t>i</a:t>
            </a:r>
            <a:r>
              <a:rPr lang="en-US" b="1" dirty="0"/>
              <a:t>][j]);</a:t>
            </a:r>
          </a:p>
          <a:p>
            <a:r>
              <a:rPr lang="en-US" b="1" dirty="0"/>
              <a:t>}</a:t>
            </a:r>
          </a:p>
          <a:p>
            <a:r>
              <a:rPr lang="en-US" b="1" dirty="0"/>
              <a:t>public static double[][] invert(double a[][]) {</a:t>
            </a:r>
          </a:p>
          <a:p>
            <a:r>
              <a:rPr lang="en-US" b="1" dirty="0" err="1"/>
              <a:t>int</a:t>
            </a:r>
            <a:r>
              <a:rPr lang="en-US" b="1" dirty="0"/>
              <a:t> n = </a:t>
            </a:r>
            <a:r>
              <a:rPr lang="en-US" b="1" dirty="0" err="1"/>
              <a:t>a.length</a:t>
            </a:r>
            <a:r>
              <a:rPr lang="en-US" b="1" dirty="0"/>
              <a:t>;</a:t>
            </a:r>
          </a:p>
          <a:p>
            <a:r>
              <a:rPr lang="en-US" b="1" dirty="0"/>
              <a:t>double x[][] = new double[n][n];</a:t>
            </a:r>
          </a:p>
          <a:p>
            <a:r>
              <a:rPr lang="en-US" b="1" dirty="0"/>
              <a:t>double b[][] = new double[n][n];</a:t>
            </a:r>
          </a:p>
          <a:p>
            <a:r>
              <a:rPr lang="en-US" b="1" dirty="0" err="1"/>
              <a:t>int</a:t>
            </a:r>
            <a:r>
              <a:rPr lang="en-US" b="1" dirty="0"/>
              <a:t> index[] = new </a:t>
            </a:r>
            <a:r>
              <a:rPr lang="en-US" b="1" dirty="0" err="1"/>
              <a:t>int</a:t>
            </a:r>
            <a:r>
              <a:rPr lang="en-US" b="1" dirty="0"/>
              <a:t>[n</a:t>
            </a:r>
            <a:r>
              <a:rPr lang="en-US" b="1" dirty="0" smtClean="0"/>
              <a:t>];</a:t>
            </a:r>
            <a:endParaRPr lang="en-US" b="1" dirty="0"/>
          </a:p>
        </p:txBody>
      </p:sp>
      <p:sp>
        <p:nvSpPr>
          <p:cNvPr id="5" name="矩形 4"/>
          <p:cNvSpPr/>
          <p:nvPr/>
        </p:nvSpPr>
        <p:spPr>
          <a:xfrm>
            <a:off x="4572000" y="24904"/>
            <a:ext cx="4572000" cy="6186309"/>
          </a:xfrm>
          <a:prstGeom prst="rect">
            <a:avLst/>
          </a:prstGeom>
        </p:spPr>
        <p:txBody>
          <a:bodyPr>
            <a:spAutoFit/>
          </a:bodyPr>
          <a:lstStyle/>
          <a:p>
            <a:r>
              <a:rPr lang="nn-NO" b="1" dirty="0" smtClean="0"/>
              <a:t>for </a:t>
            </a:r>
            <a:r>
              <a:rPr lang="nn-NO" b="1" dirty="0"/>
              <a:t>(int i=0; i&lt;n-1; ++i)</a:t>
            </a:r>
          </a:p>
          <a:p>
            <a:r>
              <a:rPr lang="nb-NO" b="1" dirty="0"/>
              <a:t>for (int j=i+1; j&lt;n; ++j)</a:t>
            </a:r>
          </a:p>
          <a:p>
            <a:r>
              <a:rPr lang="en-US" b="1" dirty="0"/>
              <a:t>for (</a:t>
            </a:r>
            <a:r>
              <a:rPr lang="en-US" b="1" dirty="0" err="1"/>
              <a:t>int</a:t>
            </a:r>
            <a:r>
              <a:rPr lang="en-US" b="1" dirty="0"/>
              <a:t> k=0; k&lt;n; ++k)</a:t>
            </a:r>
          </a:p>
          <a:p>
            <a:r>
              <a:rPr lang="en-US" b="1" dirty="0"/>
              <a:t>b[index[j]][k]</a:t>
            </a:r>
          </a:p>
          <a:p>
            <a:r>
              <a:rPr lang="en-US" b="1" dirty="0"/>
              <a:t>-= a[index[j]][</a:t>
            </a:r>
            <a:r>
              <a:rPr lang="en-US" b="1" dirty="0" err="1"/>
              <a:t>i</a:t>
            </a:r>
            <a:r>
              <a:rPr lang="en-US" b="1" dirty="0"/>
              <a:t>]*b[index[</a:t>
            </a:r>
            <a:r>
              <a:rPr lang="en-US" b="1" dirty="0" err="1"/>
              <a:t>i</a:t>
            </a:r>
            <a:r>
              <a:rPr lang="en-US" b="1" dirty="0"/>
              <a:t>]][k];</a:t>
            </a:r>
          </a:p>
          <a:p>
            <a:r>
              <a:rPr lang="en-US" b="1" dirty="0"/>
              <a:t>// Perform backward substitutions</a:t>
            </a:r>
          </a:p>
          <a:p>
            <a:r>
              <a:rPr lang="nn-NO" b="1" dirty="0"/>
              <a:t>for (int i=0; i&lt;n; ++i) {</a:t>
            </a:r>
          </a:p>
          <a:p>
            <a:r>
              <a:rPr lang="pt-BR" b="1" dirty="0"/>
              <a:t>x[n-1][i] = b[index[n-1]][i]/a[index[n-1]][n-1];</a:t>
            </a:r>
          </a:p>
          <a:p>
            <a:r>
              <a:rPr lang="en-US" b="1" dirty="0"/>
              <a:t>for (</a:t>
            </a:r>
            <a:r>
              <a:rPr lang="en-US" b="1" dirty="0" err="1"/>
              <a:t>int</a:t>
            </a:r>
            <a:r>
              <a:rPr lang="en-US" b="1" dirty="0"/>
              <a:t> j=n-2; j&gt;=0; --j) {</a:t>
            </a:r>
          </a:p>
          <a:p>
            <a:r>
              <a:rPr lang="en-US" b="1" dirty="0"/>
              <a:t>x[j][</a:t>
            </a:r>
            <a:r>
              <a:rPr lang="en-US" b="1" dirty="0" err="1"/>
              <a:t>i</a:t>
            </a:r>
            <a:r>
              <a:rPr lang="en-US" b="1" dirty="0"/>
              <a:t>] = b[index[j]][</a:t>
            </a:r>
            <a:r>
              <a:rPr lang="en-US" b="1" dirty="0" err="1"/>
              <a:t>i</a:t>
            </a:r>
            <a:r>
              <a:rPr lang="en-US" b="1" dirty="0"/>
              <a:t>];</a:t>
            </a:r>
          </a:p>
          <a:p>
            <a:r>
              <a:rPr lang="en-US" b="1" dirty="0"/>
              <a:t>for (</a:t>
            </a:r>
            <a:r>
              <a:rPr lang="en-US" b="1" dirty="0" err="1"/>
              <a:t>int</a:t>
            </a:r>
            <a:r>
              <a:rPr lang="en-US" b="1" dirty="0"/>
              <a:t> k=j+1; k&lt;n; ++k) {</a:t>
            </a:r>
          </a:p>
          <a:p>
            <a:r>
              <a:rPr lang="en-US" b="1" dirty="0"/>
              <a:t>x[j][</a:t>
            </a:r>
            <a:r>
              <a:rPr lang="en-US" b="1" dirty="0" err="1"/>
              <a:t>i</a:t>
            </a:r>
            <a:r>
              <a:rPr lang="en-US" b="1" dirty="0"/>
              <a:t>] -= a[index[j]][k]*x[k][</a:t>
            </a:r>
            <a:r>
              <a:rPr lang="en-US" b="1" dirty="0" err="1"/>
              <a:t>i</a:t>
            </a:r>
            <a:r>
              <a:rPr lang="en-US" b="1" dirty="0"/>
              <a:t>];</a:t>
            </a:r>
          </a:p>
          <a:p>
            <a:r>
              <a:rPr lang="en-US" b="1" dirty="0"/>
              <a:t>}</a:t>
            </a:r>
          </a:p>
          <a:p>
            <a:r>
              <a:rPr lang="en-US" b="1" dirty="0"/>
              <a:t>x[j][</a:t>
            </a:r>
            <a:r>
              <a:rPr lang="en-US" b="1" dirty="0" err="1"/>
              <a:t>i</a:t>
            </a:r>
            <a:r>
              <a:rPr lang="en-US" b="1" dirty="0"/>
              <a:t>] /= a[index[j]][j];</a:t>
            </a:r>
          </a:p>
          <a:p>
            <a:r>
              <a:rPr lang="en-US" b="1" dirty="0"/>
              <a:t>}</a:t>
            </a:r>
          </a:p>
          <a:p>
            <a:r>
              <a:rPr lang="en-US" b="1" dirty="0"/>
              <a:t>}</a:t>
            </a:r>
          </a:p>
          <a:p>
            <a:r>
              <a:rPr lang="en-US" b="1" dirty="0"/>
              <a:t>return x;</a:t>
            </a:r>
          </a:p>
          <a:p>
            <a:r>
              <a:rPr lang="en-US" b="1" dirty="0" smtClean="0"/>
              <a:t>}</a:t>
            </a:r>
          </a:p>
          <a:p>
            <a:r>
              <a:rPr lang="en-US" b="1" dirty="0" smtClean="0"/>
              <a:t>public static void </a:t>
            </a:r>
            <a:r>
              <a:rPr lang="en-US" b="1" dirty="0" err="1" smtClean="0"/>
              <a:t>gaussian</a:t>
            </a:r>
            <a:r>
              <a:rPr lang="en-US" b="1" dirty="0" smtClean="0"/>
              <a:t>(double a[][], </a:t>
            </a:r>
            <a:r>
              <a:rPr lang="en-US" b="1" dirty="0" err="1" smtClean="0"/>
              <a:t>int</a:t>
            </a:r>
            <a:r>
              <a:rPr lang="en-US" b="1" dirty="0" smtClean="0"/>
              <a:t> index[])</a:t>
            </a:r>
          </a:p>
          <a:p>
            <a:r>
              <a:rPr lang="en-US" b="1" dirty="0" smtClean="0"/>
              <a:t>{...}</a:t>
            </a:r>
          </a:p>
          <a:p>
            <a:r>
              <a:rPr lang="en-US" b="1" dirty="0" smtClean="0"/>
              <a:t>}</a:t>
            </a:r>
            <a:endParaRPr lang="en-US" dirty="0"/>
          </a:p>
        </p:txBody>
      </p:sp>
      <p:sp>
        <p:nvSpPr>
          <p:cNvPr id="7" name="矩形 6"/>
          <p:cNvSpPr/>
          <p:nvPr/>
        </p:nvSpPr>
        <p:spPr>
          <a:xfrm>
            <a:off x="12102" y="5517232"/>
            <a:ext cx="4572000" cy="1477328"/>
          </a:xfrm>
          <a:prstGeom prst="rect">
            <a:avLst/>
          </a:prstGeom>
        </p:spPr>
        <p:txBody>
          <a:bodyPr>
            <a:spAutoFit/>
          </a:bodyPr>
          <a:lstStyle/>
          <a:p>
            <a:r>
              <a:rPr lang="nn-NO" b="1" dirty="0"/>
              <a:t>for (int i=0; i&lt;n; ++i) b[i][i] = 1;</a:t>
            </a:r>
          </a:p>
          <a:p>
            <a:r>
              <a:rPr lang="en-US" b="1" dirty="0"/>
              <a:t>// Transform the matrix into an upper triangle</a:t>
            </a:r>
          </a:p>
          <a:p>
            <a:r>
              <a:rPr lang="en-US" b="1" dirty="0" err="1"/>
              <a:t>gaussian</a:t>
            </a:r>
            <a:r>
              <a:rPr lang="en-US" b="1" dirty="0"/>
              <a:t>(a, index);</a:t>
            </a:r>
          </a:p>
          <a:p>
            <a:r>
              <a:rPr lang="en-US" b="1" dirty="0"/>
              <a:t>// Update the matrix b[</a:t>
            </a:r>
            <a:r>
              <a:rPr lang="en-US" b="1" dirty="0" err="1"/>
              <a:t>i</a:t>
            </a:r>
            <a:r>
              <a:rPr lang="en-US" b="1" dirty="0"/>
              <a:t>][j] with the ratios stored</a:t>
            </a:r>
          </a:p>
        </p:txBody>
      </p:sp>
    </p:spTree>
    <p:extLst>
      <p:ext uri="{BB962C8B-B14F-4D97-AF65-F5344CB8AC3E}">
        <p14:creationId xmlns:p14="http://schemas.microsoft.com/office/powerpoint/2010/main" val="2006831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LU decomposition</a:t>
            </a:r>
          </a:p>
        </p:txBody>
      </p:sp>
      <p:sp>
        <p:nvSpPr>
          <p:cNvPr id="3" name="内容占位符 2"/>
          <p:cNvSpPr>
            <a:spLocks noGrp="1"/>
          </p:cNvSpPr>
          <p:nvPr>
            <p:ph idx="1"/>
          </p:nvPr>
        </p:nvSpPr>
        <p:spPr/>
        <p:txBody>
          <a:bodyPr>
            <a:normAutofit fontScale="85000" lnSpcReduction="20000"/>
          </a:bodyPr>
          <a:lstStyle/>
          <a:p>
            <a:r>
              <a:rPr lang="en-US" dirty="0"/>
              <a:t>A scheme related to the Gaussian elimination is called </a:t>
            </a:r>
            <a:r>
              <a:rPr lang="en-US" i="1" dirty="0"/>
              <a:t>LU decomposition</a:t>
            </a:r>
            <a:r>
              <a:rPr lang="en-US" dirty="0"/>
              <a:t>,</a:t>
            </a:r>
          </a:p>
          <a:p>
            <a:pPr lvl="1"/>
            <a:r>
              <a:rPr lang="en-US" dirty="0"/>
              <a:t>which splits a nonsingular matrix into the product of a lower-triangular and </a:t>
            </a:r>
            <a:r>
              <a:rPr lang="en-US" dirty="0" smtClean="0"/>
              <a:t>an upper-triangular </a:t>
            </a:r>
            <a:r>
              <a:rPr lang="en-US" dirty="0"/>
              <a:t>matrix</a:t>
            </a:r>
            <a:r>
              <a:rPr lang="en-US" dirty="0" smtClean="0"/>
              <a:t>.</a:t>
            </a:r>
          </a:p>
          <a:p>
            <a:r>
              <a:rPr lang="en-US" dirty="0"/>
              <a:t>the Gaussian elimination corresponds to</a:t>
            </a:r>
          </a:p>
          <a:p>
            <a:pPr lvl="1"/>
            <a:r>
              <a:rPr lang="en-US" dirty="0"/>
              <a:t>a set of n − 1 matrix operations that can be represented by a matrix multiplication</a:t>
            </a:r>
          </a:p>
          <a:p>
            <a:pPr lvl="1"/>
            <a:r>
              <a:rPr lang="en-US" dirty="0" smtClean="0"/>
              <a:t>A</a:t>
            </a:r>
            <a:r>
              <a:rPr lang="en-US" baseline="30000" dirty="0" smtClean="0"/>
              <a:t>n</a:t>
            </a:r>
            <a:r>
              <a:rPr lang="en-US" baseline="30000" dirty="0"/>
              <a:t>−</a:t>
            </a:r>
            <a:r>
              <a:rPr lang="en-US" baseline="30000" dirty="0" smtClean="0"/>
              <a:t>1</a:t>
            </a:r>
            <a:r>
              <a:rPr lang="en-US" dirty="0" smtClean="0"/>
              <a:t> </a:t>
            </a:r>
            <a:r>
              <a:rPr lang="en-US" dirty="0"/>
              <a:t>= MA</a:t>
            </a:r>
            <a:r>
              <a:rPr lang="en-US" dirty="0" smtClean="0"/>
              <a:t>,</a:t>
            </a:r>
          </a:p>
          <a:p>
            <a:pPr lvl="1"/>
            <a:r>
              <a:rPr lang="en-US" dirty="0"/>
              <a:t>where</a:t>
            </a:r>
          </a:p>
          <a:p>
            <a:pPr lvl="1"/>
            <a:r>
              <a:rPr lang="en-US" dirty="0"/>
              <a:t>M = </a:t>
            </a:r>
            <a:r>
              <a:rPr lang="en-US" dirty="0" smtClean="0"/>
              <a:t>M</a:t>
            </a:r>
            <a:r>
              <a:rPr lang="en-US" baseline="30000" dirty="0" smtClean="0"/>
              <a:t>n</a:t>
            </a:r>
            <a:r>
              <a:rPr lang="en-US" baseline="30000" dirty="0"/>
              <a:t>−</a:t>
            </a:r>
            <a:r>
              <a:rPr lang="en-US" baseline="30000" dirty="0" smtClean="0"/>
              <a:t>1</a:t>
            </a:r>
            <a:r>
              <a:rPr lang="en-US" dirty="0" smtClean="0"/>
              <a:t>M</a:t>
            </a:r>
            <a:r>
              <a:rPr lang="en-US" baseline="30000" dirty="0" smtClean="0"/>
              <a:t>n</a:t>
            </a:r>
            <a:r>
              <a:rPr lang="en-US" baseline="30000" dirty="0"/>
              <a:t>−</a:t>
            </a:r>
            <a:r>
              <a:rPr lang="en-US" baseline="30000" dirty="0" smtClean="0"/>
              <a:t>2</a:t>
            </a:r>
            <a:r>
              <a:rPr lang="en-US" dirty="0" smtClean="0"/>
              <a:t> </a:t>
            </a:r>
            <a:r>
              <a:rPr lang="en-US" dirty="0"/>
              <a:t>· · ·</a:t>
            </a:r>
            <a:r>
              <a:rPr lang="en-US" dirty="0" smtClean="0"/>
              <a:t>M</a:t>
            </a:r>
            <a:r>
              <a:rPr lang="en-US" baseline="30000" dirty="0" smtClean="0"/>
              <a:t>1</a:t>
            </a:r>
            <a:r>
              <a:rPr lang="en-US" dirty="0" smtClean="0"/>
              <a:t>,</a:t>
            </a:r>
          </a:p>
          <a:p>
            <a:pPr lvl="1"/>
            <a:r>
              <a:rPr lang="en-US" dirty="0"/>
              <a:t>with </a:t>
            </a:r>
            <a:r>
              <a:rPr lang="en-US" dirty="0" smtClean="0"/>
              <a:t>each </a:t>
            </a:r>
            <a:r>
              <a:rPr lang="en-US" dirty="0" err="1" smtClean="0"/>
              <a:t>M</a:t>
            </a:r>
            <a:r>
              <a:rPr lang="en-US" baseline="30000" dirty="0" err="1" smtClean="0"/>
              <a:t>r</a:t>
            </a:r>
            <a:r>
              <a:rPr lang="en-US" dirty="0" smtClean="0"/>
              <a:t>, </a:t>
            </a:r>
            <a:r>
              <a:rPr lang="en-US" dirty="0"/>
              <a:t>for r = 1, 2, . . . , n − 1, completing one step of the elimination.</a:t>
            </a:r>
          </a:p>
        </p:txBody>
      </p:sp>
    </p:spTree>
    <p:extLst>
      <p:ext uri="{BB962C8B-B14F-4D97-AF65-F5344CB8AC3E}">
        <p14:creationId xmlns:p14="http://schemas.microsoft.com/office/powerpoint/2010/main" val="676811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It s </a:t>
            </a:r>
            <a:r>
              <a:rPr lang="en-US" dirty="0"/>
              <a:t>easy to show </a:t>
            </a:r>
            <a:r>
              <a:rPr lang="en-US" dirty="0" smtClean="0"/>
              <a:t>that </a:t>
            </a:r>
            <a:r>
              <a:rPr lang="en-US" b="1" dirty="0" smtClean="0"/>
              <a:t>M </a:t>
            </a:r>
            <a:r>
              <a:rPr lang="en-US" dirty="0" smtClean="0"/>
              <a:t>is </a:t>
            </a:r>
            <a:r>
              <a:rPr lang="en-US" dirty="0"/>
              <a:t>a lower-triangular matrix with all the diagonal </a:t>
            </a:r>
            <a:r>
              <a:rPr lang="en-US" dirty="0" smtClean="0"/>
              <a:t>elements being </a:t>
            </a:r>
            <a:r>
              <a:rPr lang="en-US" dirty="0"/>
              <a:t>−1 and </a:t>
            </a:r>
            <a:r>
              <a:rPr lang="en-US" i="1" dirty="0" err="1" smtClean="0"/>
              <a:t>M</a:t>
            </a:r>
            <a:r>
              <a:rPr lang="en-US" i="1" baseline="30000" dirty="0" err="1" smtClean="0"/>
              <a:t>k</a:t>
            </a:r>
            <a:r>
              <a:rPr lang="en-US" i="1" baseline="-25000" dirty="0" err="1" smtClean="0"/>
              <a:t>i</a:t>
            </a:r>
            <a:r>
              <a:rPr lang="en-US" i="1" baseline="-25000" dirty="0" smtClean="0"/>
              <a:t> </a:t>
            </a:r>
            <a:r>
              <a:rPr lang="en-US" i="1" baseline="-25000" dirty="0"/>
              <a:t>j</a:t>
            </a:r>
            <a:r>
              <a:rPr lang="en-US" i="1" dirty="0"/>
              <a:t> </a:t>
            </a:r>
            <a:r>
              <a:rPr lang="en-US" dirty="0"/>
              <a:t>= −</a:t>
            </a:r>
            <a:r>
              <a:rPr lang="en-US" i="1" dirty="0" smtClean="0"/>
              <a:t>A </a:t>
            </a:r>
            <a:r>
              <a:rPr lang="en-US" i="1" baseline="30000" dirty="0" smtClean="0"/>
              <a:t>j</a:t>
            </a:r>
            <a:r>
              <a:rPr lang="en-US" baseline="30000" dirty="0"/>
              <a:t>−</a:t>
            </a:r>
            <a:r>
              <a:rPr lang="en-US" baseline="30000" dirty="0" smtClean="0"/>
              <a:t>1</a:t>
            </a:r>
            <a:r>
              <a:rPr lang="en-US" i="1" baseline="-25000" dirty="0" smtClean="0"/>
              <a:t>k_</a:t>
            </a:r>
            <a:r>
              <a:rPr lang="pl-PL" i="1" baseline="-25000" dirty="0" smtClean="0"/>
              <a:t>i </a:t>
            </a:r>
            <a:r>
              <a:rPr lang="pl-PL" i="1" baseline="-25000" dirty="0"/>
              <a:t>j</a:t>
            </a:r>
            <a:r>
              <a:rPr lang="pl-PL" i="1" dirty="0"/>
              <a:t> /</a:t>
            </a:r>
            <a:r>
              <a:rPr lang="pl-PL" i="1" dirty="0" smtClean="0"/>
              <a:t>A</a:t>
            </a:r>
            <a:r>
              <a:rPr lang="pl-PL" baseline="30000" dirty="0" smtClean="0"/>
              <a:t> </a:t>
            </a:r>
            <a:r>
              <a:rPr lang="pl-PL" i="1" baseline="30000" dirty="0"/>
              <a:t>j</a:t>
            </a:r>
            <a:r>
              <a:rPr lang="pl-PL" baseline="30000" dirty="0"/>
              <a:t>−</a:t>
            </a:r>
            <a:r>
              <a:rPr lang="pl-PL" baseline="30000" dirty="0" smtClean="0"/>
              <a:t>1</a:t>
            </a:r>
            <a:r>
              <a:rPr lang="en-US" i="1" baseline="-25000" dirty="0" smtClean="0"/>
              <a:t>k_ </a:t>
            </a:r>
            <a:r>
              <a:rPr lang="en-US" i="1" baseline="-25000" dirty="0"/>
              <a:t>j </a:t>
            </a:r>
            <a:r>
              <a:rPr lang="en-US" i="1" baseline="-25000" dirty="0" err="1"/>
              <a:t>j</a:t>
            </a:r>
            <a:r>
              <a:rPr lang="en-US" i="1" dirty="0"/>
              <a:t> </a:t>
            </a:r>
            <a:r>
              <a:rPr lang="en-US" dirty="0"/>
              <a:t>for </a:t>
            </a:r>
            <a:r>
              <a:rPr lang="en-US" i="1" dirty="0" err="1"/>
              <a:t>i</a:t>
            </a:r>
            <a:r>
              <a:rPr lang="en-US" i="1" dirty="0"/>
              <a:t> &gt; j </a:t>
            </a:r>
            <a:r>
              <a:rPr lang="en-US" dirty="0"/>
              <a:t>. </a:t>
            </a:r>
          </a:p>
          <a:p>
            <a:r>
              <a:rPr lang="en-US" b="1" dirty="0" smtClean="0"/>
              <a:t>So A </a:t>
            </a:r>
            <a:r>
              <a:rPr lang="en-US" dirty="0"/>
              <a:t>= </a:t>
            </a:r>
            <a:r>
              <a:rPr lang="en-US" b="1" dirty="0"/>
              <a:t>LU</a:t>
            </a:r>
            <a:r>
              <a:rPr lang="en-US" i="1" dirty="0" smtClean="0"/>
              <a:t>,</a:t>
            </a:r>
            <a:r>
              <a:rPr lang="en-US" dirty="0"/>
              <a:t> </a:t>
            </a:r>
            <a:r>
              <a:rPr lang="en-US" dirty="0" smtClean="0"/>
              <a:t>where </a:t>
            </a:r>
            <a:r>
              <a:rPr lang="en-US" b="1" dirty="0" smtClean="0"/>
              <a:t>U </a:t>
            </a:r>
            <a:r>
              <a:rPr lang="en-US" dirty="0"/>
              <a:t>= </a:t>
            </a:r>
            <a:r>
              <a:rPr lang="en-US" b="1" dirty="0" smtClean="0"/>
              <a:t>A</a:t>
            </a:r>
            <a:r>
              <a:rPr lang="en-US" i="1" baseline="30000" dirty="0" smtClean="0"/>
              <a:t>n</a:t>
            </a:r>
            <a:r>
              <a:rPr lang="en-US" baseline="30000" dirty="0"/>
              <a:t>−</a:t>
            </a:r>
            <a:r>
              <a:rPr lang="en-US" baseline="30000" dirty="0" smtClean="0"/>
              <a:t>1</a:t>
            </a:r>
            <a:r>
              <a:rPr lang="en-US" dirty="0" smtClean="0"/>
              <a:t> </a:t>
            </a:r>
            <a:r>
              <a:rPr lang="en-US" dirty="0"/>
              <a:t>is an upper-triangular matrix </a:t>
            </a:r>
            <a:r>
              <a:rPr lang="en-US" dirty="0" smtClean="0"/>
              <a:t>and </a:t>
            </a:r>
            <a:r>
              <a:rPr lang="en-US" b="1" dirty="0" smtClean="0"/>
              <a:t>L </a:t>
            </a:r>
            <a:r>
              <a:rPr lang="en-US" dirty="0"/>
              <a:t>= </a:t>
            </a:r>
            <a:r>
              <a:rPr lang="en-US" b="1" dirty="0" smtClean="0"/>
              <a:t>M</a:t>
            </a:r>
            <a:r>
              <a:rPr lang="en-US" baseline="30000" dirty="0" smtClean="0"/>
              <a:t>−</a:t>
            </a:r>
            <a:r>
              <a:rPr lang="en-US" baseline="30000" dirty="0"/>
              <a:t>1</a:t>
            </a:r>
            <a:r>
              <a:rPr lang="en-US" dirty="0"/>
              <a:t> is a </a:t>
            </a:r>
            <a:r>
              <a:rPr lang="en-US" dirty="0" smtClean="0"/>
              <a:t>lower-triangular matrix</a:t>
            </a:r>
            <a:r>
              <a:rPr lang="en-US" dirty="0"/>
              <a:t>.</a:t>
            </a:r>
          </a:p>
        </p:txBody>
      </p:sp>
    </p:spTree>
    <p:extLst>
      <p:ext uri="{BB962C8B-B14F-4D97-AF65-F5344CB8AC3E}">
        <p14:creationId xmlns:p14="http://schemas.microsoft.com/office/powerpoint/2010/main" val="1095514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Furthermore, because </a:t>
            </a:r>
            <a:r>
              <a:rPr lang="en-US" i="1" dirty="0" err="1" smtClean="0"/>
              <a:t>M</a:t>
            </a:r>
            <a:r>
              <a:rPr lang="en-US" i="1" baseline="-25000" dirty="0" err="1" smtClean="0"/>
              <a:t>ii</a:t>
            </a:r>
            <a:r>
              <a:rPr lang="en-US" i="1" dirty="0" smtClean="0"/>
              <a:t> </a:t>
            </a:r>
            <a:r>
              <a:rPr lang="en-US" dirty="0"/>
              <a:t>= −1, we must have </a:t>
            </a:r>
            <a:r>
              <a:rPr lang="en-US" i="1" dirty="0" err="1" smtClean="0"/>
              <a:t>L</a:t>
            </a:r>
            <a:r>
              <a:rPr lang="en-US" i="1" baseline="-25000" dirty="0" err="1" smtClean="0"/>
              <a:t>ii</a:t>
            </a:r>
            <a:r>
              <a:rPr lang="en-US" i="1" dirty="0" smtClean="0"/>
              <a:t> </a:t>
            </a:r>
            <a:r>
              <a:rPr lang="en-US" dirty="0"/>
              <a:t>= 1 </a:t>
            </a:r>
            <a:r>
              <a:rPr lang="en-US" dirty="0" smtClean="0"/>
              <a:t>and </a:t>
            </a:r>
            <a:r>
              <a:rPr lang="it-IT" i="1" dirty="0" smtClean="0"/>
              <a:t>L</a:t>
            </a:r>
            <a:r>
              <a:rPr lang="it-IT" i="1" baseline="-25000" dirty="0" smtClean="0"/>
              <a:t>i </a:t>
            </a:r>
            <a:r>
              <a:rPr lang="it-IT" i="1" baseline="-25000" dirty="0"/>
              <a:t>j</a:t>
            </a:r>
            <a:r>
              <a:rPr lang="it-IT" i="1" dirty="0"/>
              <a:t> </a:t>
            </a:r>
            <a:r>
              <a:rPr lang="it-IT" dirty="0"/>
              <a:t>= −</a:t>
            </a:r>
            <a:r>
              <a:rPr lang="it-IT" i="1" dirty="0" smtClean="0"/>
              <a:t>M</a:t>
            </a:r>
            <a:r>
              <a:rPr lang="it-IT" i="1" baseline="-25000" dirty="0" smtClean="0"/>
              <a:t>i </a:t>
            </a:r>
            <a:r>
              <a:rPr lang="it-IT" i="1" baseline="-25000" dirty="0"/>
              <a:t>j</a:t>
            </a:r>
            <a:r>
              <a:rPr lang="it-IT" i="1" dirty="0"/>
              <a:t> </a:t>
            </a:r>
            <a:r>
              <a:rPr lang="it-IT" dirty="0"/>
              <a:t>= </a:t>
            </a:r>
            <a:r>
              <a:rPr lang="it-IT" i="1" dirty="0" smtClean="0"/>
              <a:t>A </a:t>
            </a:r>
            <a:r>
              <a:rPr lang="it-IT" baseline="30000" dirty="0" smtClean="0"/>
              <a:t> </a:t>
            </a:r>
            <a:r>
              <a:rPr lang="it-IT" i="1" baseline="30000" dirty="0"/>
              <a:t>j</a:t>
            </a:r>
            <a:r>
              <a:rPr lang="it-IT" baseline="30000" dirty="0"/>
              <a:t>−</a:t>
            </a:r>
            <a:r>
              <a:rPr lang="it-IT" baseline="30000" dirty="0" smtClean="0"/>
              <a:t>1</a:t>
            </a:r>
            <a:r>
              <a:rPr lang="pl-PL" i="1" baseline="-25000" dirty="0" smtClean="0"/>
              <a:t>ki </a:t>
            </a:r>
            <a:r>
              <a:rPr lang="pl-PL" i="1" baseline="-25000" dirty="0"/>
              <a:t>j</a:t>
            </a:r>
            <a:r>
              <a:rPr lang="pl-PL" i="1" dirty="0"/>
              <a:t> /</a:t>
            </a:r>
            <a:r>
              <a:rPr lang="pl-PL" i="1" dirty="0" smtClean="0"/>
              <a:t>A</a:t>
            </a:r>
            <a:r>
              <a:rPr lang="pl-PL" baseline="30000" dirty="0" smtClean="0"/>
              <a:t> </a:t>
            </a:r>
            <a:r>
              <a:rPr lang="pl-PL" i="1" baseline="30000" dirty="0"/>
              <a:t>j</a:t>
            </a:r>
            <a:r>
              <a:rPr lang="pl-PL" baseline="30000" dirty="0"/>
              <a:t>−</a:t>
            </a:r>
            <a:r>
              <a:rPr lang="pl-PL" baseline="30000" dirty="0" smtClean="0"/>
              <a:t>1</a:t>
            </a:r>
            <a:r>
              <a:rPr lang="en-US" i="1" baseline="-25000" dirty="0" smtClean="0"/>
              <a:t>k </a:t>
            </a:r>
            <a:r>
              <a:rPr lang="en-US" i="1" baseline="-25000" dirty="0"/>
              <a:t>j </a:t>
            </a:r>
            <a:r>
              <a:rPr lang="en-US" i="1" baseline="-25000" dirty="0" err="1"/>
              <a:t>j</a:t>
            </a:r>
            <a:r>
              <a:rPr lang="en-US" i="1" dirty="0"/>
              <a:t> </a:t>
            </a:r>
            <a:r>
              <a:rPr lang="en-US" dirty="0"/>
              <a:t>for </a:t>
            </a:r>
            <a:r>
              <a:rPr lang="en-US" i="1" dirty="0" err="1"/>
              <a:t>i</a:t>
            </a:r>
            <a:r>
              <a:rPr lang="en-US" i="1" dirty="0"/>
              <a:t> &gt; j </a:t>
            </a:r>
            <a:r>
              <a:rPr lang="en-US" dirty="0"/>
              <a:t>, </a:t>
            </a:r>
            <a:endParaRPr lang="en-US" dirty="0" smtClean="0"/>
          </a:p>
          <a:p>
            <a:pPr lvl="1"/>
            <a:r>
              <a:rPr lang="en-US" dirty="0" smtClean="0"/>
              <a:t>which </a:t>
            </a:r>
            <a:r>
              <a:rPr lang="en-US" dirty="0"/>
              <a:t>are the ratios stored in the </a:t>
            </a:r>
            <a:r>
              <a:rPr lang="en-US" dirty="0" smtClean="0"/>
              <a:t>matrix in </a:t>
            </a:r>
            <a:r>
              <a:rPr lang="en-US" dirty="0"/>
              <a:t>the method introduced earlier in this section to perform the </a:t>
            </a:r>
            <a:r>
              <a:rPr lang="en-US" dirty="0" smtClean="0"/>
              <a:t>partial-pivoting Gaussian </a:t>
            </a:r>
            <a:r>
              <a:rPr lang="en-US" dirty="0"/>
              <a:t>elimination.</a:t>
            </a:r>
          </a:p>
        </p:txBody>
      </p:sp>
    </p:spTree>
    <p:extLst>
      <p:ext uri="{BB962C8B-B14F-4D97-AF65-F5344CB8AC3E}">
        <p14:creationId xmlns:p14="http://schemas.microsoft.com/office/powerpoint/2010/main" val="1871112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method performs the LU decomposition with </a:t>
            </a:r>
            <a:r>
              <a:rPr lang="en-US" dirty="0" smtClean="0"/>
              <a:t>nonzero elements </a:t>
            </a:r>
            <a:r>
              <a:rPr lang="en-US" dirty="0"/>
              <a:t>of </a:t>
            </a:r>
            <a:r>
              <a:rPr lang="en-US" b="1" dirty="0"/>
              <a:t>U </a:t>
            </a:r>
            <a:r>
              <a:rPr lang="en-US" dirty="0"/>
              <a:t>and nonzero, </a:t>
            </a:r>
            <a:r>
              <a:rPr lang="en-US" dirty="0" err="1"/>
              <a:t>nondiagonal</a:t>
            </a:r>
            <a:r>
              <a:rPr lang="en-US" dirty="0"/>
              <a:t> elements of </a:t>
            </a:r>
            <a:r>
              <a:rPr lang="en-US" b="1" dirty="0"/>
              <a:t>L </a:t>
            </a:r>
            <a:r>
              <a:rPr lang="en-US" dirty="0"/>
              <a:t>stored in the </a:t>
            </a:r>
            <a:r>
              <a:rPr lang="en-US" dirty="0" smtClean="0"/>
              <a:t>returned matrix</a:t>
            </a:r>
            <a:r>
              <a:rPr lang="en-US" dirty="0"/>
              <a:t>. </a:t>
            </a:r>
            <a:endParaRPr lang="en-US" dirty="0" smtClean="0"/>
          </a:p>
          <a:p>
            <a:r>
              <a:rPr lang="en-US" dirty="0" smtClean="0"/>
              <a:t>The </a:t>
            </a:r>
            <a:r>
              <a:rPr lang="en-US" dirty="0"/>
              <a:t>choice of </a:t>
            </a:r>
            <a:r>
              <a:rPr lang="en-US" i="1" dirty="0" err="1" smtClean="0"/>
              <a:t>L</a:t>
            </a:r>
            <a:r>
              <a:rPr lang="en-US" i="1" baseline="-25000" dirty="0" err="1" smtClean="0"/>
              <a:t>ii</a:t>
            </a:r>
            <a:r>
              <a:rPr lang="en-US" i="1" dirty="0" smtClean="0"/>
              <a:t> </a:t>
            </a:r>
            <a:r>
              <a:rPr lang="en-US" dirty="0"/>
              <a:t>= 1 in the LU decomposition is called the </a:t>
            </a:r>
            <a:r>
              <a:rPr lang="en-US" dirty="0" smtClean="0"/>
              <a:t>Doolittle factorization</a:t>
            </a:r>
            <a:r>
              <a:rPr lang="en-US" dirty="0"/>
              <a:t>. </a:t>
            </a:r>
            <a:endParaRPr lang="en-US" dirty="0" smtClean="0"/>
          </a:p>
          <a:p>
            <a:r>
              <a:rPr lang="en-US" dirty="0" smtClean="0"/>
              <a:t>An </a:t>
            </a:r>
            <a:r>
              <a:rPr lang="en-US" dirty="0"/>
              <a:t>alternative is to choose </a:t>
            </a:r>
            <a:r>
              <a:rPr lang="en-US" i="1" dirty="0" err="1" smtClean="0"/>
              <a:t>U</a:t>
            </a:r>
            <a:r>
              <a:rPr lang="en-US" i="1" baseline="-25000" dirty="0" err="1" smtClean="0"/>
              <a:t>ii</a:t>
            </a:r>
            <a:r>
              <a:rPr lang="en-US" i="1" dirty="0" smtClean="0"/>
              <a:t> </a:t>
            </a:r>
            <a:r>
              <a:rPr lang="en-US" dirty="0"/>
              <a:t>= 1; this is called the </a:t>
            </a:r>
            <a:r>
              <a:rPr lang="en-US" dirty="0" err="1"/>
              <a:t>Crout</a:t>
            </a:r>
            <a:r>
              <a:rPr lang="en-US" dirty="0"/>
              <a:t> factorization.</a:t>
            </a:r>
          </a:p>
          <a:p>
            <a:pPr lvl="1"/>
            <a:r>
              <a:rPr lang="en-US" dirty="0"/>
              <a:t>The </a:t>
            </a:r>
            <a:r>
              <a:rPr lang="en-US" dirty="0" err="1"/>
              <a:t>Crout</a:t>
            </a:r>
            <a:r>
              <a:rPr lang="en-US" dirty="0"/>
              <a:t> factorization is equivalent to rescaling </a:t>
            </a:r>
            <a:r>
              <a:rPr lang="en-US" i="1" dirty="0" err="1" smtClean="0"/>
              <a:t>U</a:t>
            </a:r>
            <a:r>
              <a:rPr lang="en-US" i="1" baseline="-25000" dirty="0" err="1" smtClean="0"/>
              <a:t>i</a:t>
            </a:r>
            <a:r>
              <a:rPr lang="en-US" i="1" baseline="-25000" dirty="0" smtClean="0"/>
              <a:t> </a:t>
            </a:r>
            <a:r>
              <a:rPr lang="en-US" i="1" baseline="-25000" dirty="0"/>
              <a:t>j</a:t>
            </a:r>
            <a:r>
              <a:rPr lang="en-US" i="1" dirty="0"/>
              <a:t> </a:t>
            </a:r>
            <a:r>
              <a:rPr lang="en-US" dirty="0"/>
              <a:t>by </a:t>
            </a:r>
            <a:r>
              <a:rPr lang="en-US" i="1" dirty="0" err="1"/>
              <a:t>U</a:t>
            </a:r>
            <a:r>
              <a:rPr lang="en-US" i="1" baseline="-25000" dirty="0" err="1"/>
              <a:t>ii</a:t>
            </a:r>
            <a:r>
              <a:rPr lang="en-US" i="1" dirty="0"/>
              <a:t> </a:t>
            </a:r>
            <a:r>
              <a:rPr lang="en-US" dirty="0"/>
              <a:t>for </a:t>
            </a:r>
            <a:r>
              <a:rPr lang="en-US" i="1" dirty="0" err="1"/>
              <a:t>i</a:t>
            </a:r>
            <a:r>
              <a:rPr lang="en-US" i="1" dirty="0"/>
              <a:t> &lt; </a:t>
            </a:r>
            <a:r>
              <a:rPr lang="en-US" i="1" dirty="0" smtClean="0"/>
              <a:t>j </a:t>
            </a:r>
            <a:r>
              <a:rPr lang="en-US" dirty="0" smtClean="0"/>
              <a:t>and </a:t>
            </a:r>
            <a:r>
              <a:rPr lang="en-US" dirty="0" err="1"/>
              <a:t>multipling</a:t>
            </a:r>
            <a:r>
              <a:rPr lang="en-US" dirty="0"/>
              <a:t> </a:t>
            </a:r>
            <a:r>
              <a:rPr lang="en-US" i="1" dirty="0" smtClean="0"/>
              <a:t>L</a:t>
            </a:r>
            <a:r>
              <a:rPr lang="en-US" i="1" baseline="-25000" dirty="0" smtClean="0"/>
              <a:t>i </a:t>
            </a:r>
            <a:r>
              <a:rPr lang="en-US" i="1" baseline="-25000" dirty="0"/>
              <a:t>j</a:t>
            </a:r>
            <a:r>
              <a:rPr lang="en-US" i="1" dirty="0"/>
              <a:t> </a:t>
            </a:r>
            <a:r>
              <a:rPr lang="en-US" dirty="0"/>
              <a:t>by </a:t>
            </a:r>
            <a:r>
              <a:rPr lang="en-US" i="1" dirty="0" err="1" smtClean="0"/>
              <a:t>U</a:t>
            </a:r>
            <a:r>
              <a:rPr lang="en-US" i="1" baseline="-25000" dirty="0" err="1" smtClean="0"/>
              <a:t>j</a:t>
            </a:r>
            <a:r>
              <a:rPr lang="en-US" i="1" baseline="-25000" dirty="0" smtClean="0"/>
              <a:t> </a:t>
            </a:r>
            <a:r>
              <a:rPr lang="en-US" i="1" baseline="-25000" dirty="0"/>
              <a:t>j</a:t>
            </a:r>
            <a:r>
              <a:rPr lang="en-US" i="1" dirty="0"/>
              <a:t> </a:t>
            </a:r>
            <a:r>
              <a:rPr lang="en-US" dirty="0"/>
              <a:t>for </a:t>
            </a:r>
            <a:r>
              <a:rPr lang="en-US" i="1" dirty="0" err="1"/>
              <a:t>i</a:t>
            </a:r>
            <a:r>
              <a:rPr lang="en-US" i="1" dirty="0"/>
              <a:t> &gt; j </a:t>
            </a:r>
            <a:r>
              <a:rPr lang="en-US" dirty="0"/>
              <a:t>from the Doolittle factorization.</a:t>
            </a:r>
          </a:p>
        </p:txBody>
      </p:sp>
    </p:spTree>
    <p:extLst>
      <p:ext uri="{BB962C8B-B14F-4D97-AF65-F5344CB8AC3E}">
        <p14:creationId xmlns:p14="http://schemas.microsoft.com/office/powerpoint/2010/main" val="3656176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elements in </a:t>
            </a:r>
            <a:r>
              <a:rPr lang="en-US" b="1" dirty="0"/>
              <a:t>L </a:t>
            </a:r>
            <a:r>
              <a:rPr lang="en-US" dirty="0"/>
              <a:t>and </a:t>
            </a:r>
            <a:r>
              <a:rPr lang="en-US" b="1" dirty="0"/>
              <a:t>U </a:t>
            </a:r>
            <a:r>
              <a:rPr lang="en-US" dirty="0"/>
              <a:t>can be obtained from comparison of </a:t>
            </a:r>
            <a:r>
              <a:rPr lang="en-US" dirty="0" smtClean="0"/>
              <a:t>the elements </a:t>
            </a:r>
            <a:r>
              <a:rPr lang="en-US" dirty="0"/>
              <a:t>of the product of </a:t>
            </a:r>
            <a:r>
              <a:rPr lang="en-US" b="1" dirty="0"/>
              <a:t>L </a:t>
            </a:r>
            <a:r>
              <a:rPr lang="en-US" dirty="0"/>
              <a:t>and </a:t>
            </a:r>
            <a:r>
              <a:rPr lang="en-US" b="1" dirty="0"/>
              <a:t>U </a:t>
            </a:r>
            <a:r>
              <a:rPr lang="en-US" dirty="0"/>
              <a:t>with the elements of </a:t>
            </a:r>
            <a:r>
              <a:rPr lang="en-US" b="1" dirty="0" smtClean="0"/>
              <a:t>A</a:t>
            </a:r>
            <a:r>
              <a:rPr lang="en-US" dirty="0" smtClean="0"/>
              <a:t>. </a:t>
            </a:r>
          </a:p>
          <a:p>
            <a:r>
              <a:rPr lang="en-US" dirty="0" smtClean="0"/>
              <a:t>The</a:t>
            </a:r>
            <a:r>
              <a:rPr lang="en-US" dirty="0"/>
              <a:t> </a:t>
            </a:r>
            <a:r>
              <a:rPr lang="en-US" dirty="0" smtClean="0"/>
              <a:t>result </a:t>
            </a:r>
            <a:r>
              <a:rPr lang="en-US" dirty="0"/>
              <a:t>can be cast into a recursion with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799" t="64754" r="26841" b="22222"/>
          <a:stretch/>
        </p:blipFill>
        <p:spPr bwMode="auto">
          <a:xfrm>
            <a:off x="107504" y="3573016"/>
            <a:ext cx="5688632" cy="254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355976" y="6118879"/>
            <a:ext cx="4572000" cy="646331"/>
          </a:xfrm>
          <a:prstGeom prst="rect">
            <a:avLst/>
          </a:prstGeom>
        </p:spPr>
        <p:txBody>
          <a:bodyPr>
            <a:spAutoFit/>
          </a:bodyPr>
          <a:lstStyle/>
          <a:p>
            <a:r>
              <a:rPr lang="en-US" dirty="0"/>
              <a:t>where </a:t>
            </a:r>
            <a:r>
              <a:rPr lang="en-US" i="1" dirty="0" smtClean="0"/>
              <a:t>L_i</a:t>
            </a:r>
            <a:r>
              <a:rPr lang="en-US" dirty="0" smtClean="0"/>
              <a:t>1 </a:t>
            </a:r>
            <a:r>
              <a:rPr lang="en-US" dirty="0"/>
              <a:t>= </a:t>
            </a:r>
            <a:r>
              <a:rPr lang="en-US" i="1" dirty="0" smtClean="0"/>
              <a:t>A_i</a:t>
            </a:r>
            <a:r>
              <a:rPr lang="en-US" dirty="0" smtClean="0"/>
              <a:t>1</a:t>
            </a:r>
            <a:r>
              <a:rPr lang="en-US" i="1" dirty="0" smtClean="0"/>
              <a:t>/U_</a:t>
            </a:r>
            <a:r>
              <a:rPr lang="en-US" dirty="0" smtClean="0"/>
              <a:t>11 </a:t>
            </a:r>
            <a:r>
              <a:rPr lang="en-US" dirty="0"/>
              <a:t>and </a:t>
            </a:r>
            <a:r>
              <a:rPr lang="en-US" dirty="0" smtClean="0"/>
              <a:t>U_1 </a:t>
            </a:r>
            <a:r>
              <a:rPr lang="en-US" i="1" dirty="0"/>
              <a:t>j </a:t>
            </a:r>
            <a:r>
              <a:rPr lang="en-US" dirty="0"/>
              <a:t>= </a:t>
            </a:r>
            <a:r>
              <a:rPr lang="en-US" i="1" dirty="0" smtClean="0"/>
              <a:t>A_</a:t>
            </a:r>
            <a:r>
              <a:rPr lang="en-US" dirty="0" smtClean="0"/>
              <a:t>1 </a:t>
            </a:r>
            <a:r>
              <a:rPr lang="en-US" i="1" dirty="0"/>
              <a:t>j /L</a:t>
            </a:r>
            <a:r>
              <a:rPr lang="en-US" dirty="0"/>
              <a:t>11 are the starting values.</a:t>
            </a:r>
          </a:p>
        </p:txBody>
      </p:sp>
    </p:spTree>
    <p:extLst>
      <p:ext uri="{BB962C8B-B14F-4D97-AF65-F5344CB8AC3E}">
        <p14:creationId xmlns:p14="http://schemas.microsoft.com/office/powerpoint/2010/main" val="3972451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We can apply the same pivoting technique and store the L and U values at the zero component of the matrix.</a:t>
            </a:r>
          </a:p>
          <a:p>
            <a:r>
              <a:rPr lang="en-US" dirty="0"/>
              <a:t>The determinant of </a:t>
            </a:r>
            <a:r>
              <a:rPr lang="en-US" b="1" dirty="0"/>
              <a:t>A </a:t>
            </a:r>
            <a:r>
              <a:rPr lang="en-US" dirty="0"/>
              <a:t>is given by the product of the diagonal elements of </a:t>
            </a:r>
            <a:r>
              <a:rPr lang="en-US" b="1" dirty="0" smtClean="0"/>
              <a:t>L </a:t>
            </a:r>
            <a:r>
              <a:rPr lang="en-US" dirty="0" smtClean="0"/>
              <a:t>and </a:t>
            </a:r>
            <a:r>
              <a:rPr lang="en-US" b="1" dirty="0"/>
              <a:t>U </a:t>
            </a:r>
            <a:r>
              <a:rPr lang="en-US" dirty="0" smtClean="0"/>
              <a:t>because </a:t>
            </a:r>
            <a:r>
              <a:rPr lang="en-US" dirty="0"/>
              <a:t>|</a:t>
            </a:r>
            <a:r>
              <a:rPr lang="en-US" b="1" dirty="0"/>
              <a:t>A</a:t>
            </a:r>
            <a:r>
              <a:rPr lang="en-US" dirty="0"/>
              <a:t>| = |</a:t>
            </a:r>
            <a:r>
              <a:rPr lang="en-US" b="1" dirty="0"/>
              <a:t>L</a:t>
            </a:r>
            <a:r>
              <a:rPr lang="en-US" dirty="0"/>
              <a:t>||</a:t>
            </a:r>
            <a:r>
              <a:rPr lang="en-US" b="1" dirty="0"/>
              <a:t>U</a:t>
            </a:r>
            <a:r>
              <a:rPr lang="en-US" dirty="0" smtClean="0"/>
              <a:t>|</a:t>
            </a:r>
            <a:endParaRPr lang="en-US" dirty="0"/>
          </a:p>
        </p:txBody>
      </p:sp>
    </p:spTree>
    <p:extLst>
      <p:ext uri="{BB962C8B-B14F-4D97-AF65-F5344CB8AC3E}">
        <p14:creationId xmlns:p14="http://schemas.microsoft.com/office/powerpoint/2010/main" val="377074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transformations can be cast into a </a:t>
            </a:r>
            <a:r>
              <a:rPr lang="en-US" dirty="0" smtClean="0"/>
              <a:t>recursion:</a:t>
            </a:r>
          </a:p>
          <a:p>
            <a:pPr lvl="1"/>
            <a:r>
              <a:rPr lang="en-US" dirty="0"/>
              <a:t>for </a:t>
            </a:r>
            <a:r>
              <a:rPr lang="en-US" i="1" dirty="0"/>
              <a:t>k </a:t>
            </a:r>
            <a:r>
              <a:rPr lang="en-US" dirty="0"/>
              <a:t>= 1</a:t>
            </a:r>
            <a:r>
              <a:rPr lang="en-US" i="1" dirty="0"/>
              <a:t>, </a:t>
            </a:r>
            <a:r>
              <a:rPr lang="en-US" dirty="0"/>
              <a:t>2</a:t>
            </a:r>
            <a:r>
              <a:rPr lang="en-US" i="1" dirty="0"/>
              <a:t>, . . . , n </a:t>
            </a:r>
            <a:r>
              <a:rPr lang="en-US" dirty="0"/>
              <a:t>− 2, where </a:t>
            </a:r>
            <a:r>
              <a:rPr lang="en-US" b="1" dirty="0" smtClean="0"/>
              <a:t>O</a:t>
            </a:r>
            <a:r>
              <a:rPr lang="en-US" i="1" baseline="-25000" dirty="0" smtClean="0"/>
              <a:t>k</a:t>
            </a:r>
            <a:r>
              <a:rPr lang="en-US" i="1" dirty="0" smtClean="0"/>
              <a:t> </a:t>
            </a:r>
            <a:r>
              <a:rPr lang="en-US" dirty="0"/>
              <a:t>is an orthogonal matrix that works on </a:t>
            </a:r>
            <a:r>
              <a:rPr lang="en-US" dirty="0" smtClean="0"/>
              <a:t>the row </a:t>
            </a:r>
            <a:r>
              <a:rPr lang="en-US" dirty="0"/>
              <a:t>elements with </a:t>
            </a:r>
            <a:r>
              <a:rPr lang="en-US" i="1" dirty="0" err="1"/>
              <a:t>i</a:t>
            </a:r>
            <a:r>
              <a:rPr lang="en-US" i="1" dirty="0"/>
              <a:t> </a:t>
            </a:r>
            <a:r>
              <a:rPr lang="en-US" dirty="0"/>
              <a:t>= </a:t>
            </a:r>
            <a:r>
              <a:rPr lang="en-US" i="1" dirty="0"/>
              <a:t>k </a:t>
            </a:r>
            <a:r>
              <a:rPr lang="en-US" dirty="0"/>
              <a:t>+ 2</a:t>
            </a:r>
            <a:r>
              <a:rPr lang="en-US" i="1" dirty="0"/>
              <a:t>, . . . , n </a:t>
            </a:r>
            <a:r>
              <a:rPr lang="en-US" dirty="0"/>
              <a:t>of the </a:t>
            </a:r>
            <a:r>
              <a:rPr lang="en-US" i="1" dirty="0" err="1"/>
              <a:t>k</a:t>
            </a:r>
            <a:r>
              <a:rPr lang="en-US" dirty="0" err="1"/>
              <a:t>th</a:t>
            </a:r>
            <a:r>
              <a:rPr lang="en-US" dirty="0"/>
              <a:t> column and the column </a:t>
            </a:r>
            <a:r>
              <a:rPr lang="en-US" dirty="0" smtClean="0"/>
              <a:t>elements with </a:t>
            </a:r>
            <a:r>
              <a:rPr lang="en-US" i="1" dirty="0"/>
              <a:t>j </a:t>
            </a:r>
            <a:r>
              <a:rPr lang="en-US" dirty="0"/>
              <a:t>= </a:t>
            </a:r>
            <a:r>
              <a:rPr lang="en-US" i="1" dirty="0"/>
              <a:t>k </a:t>
            </a:r>
            <a:r>
              <a:rPr lang="en-US" dirty="0"/>
              <a:t>+ 2</a:t>
            </a:r>
            <a:r>
              <a:rPr lang="en-US" i="1" dirty="0"/>
              <a:t>, . . . , n </a:t>
            </a:r>
            <a:r>
              <a:rPr lang="en-US" dirty="0"/>
              <a:t>of the </a:t>
            </a:r>
            <a:r>
              <a:rPr lang="en-US" i="1" dirty="0" err="1"/>
              <a:t>k</a:t>
            </a:r>
            <a:r>
              <a:rPr lang="en-US" dirty="0" err="1"/>
              <a:t>th</a:t>
            </a:r>
            <a:r>
              <a:rPr lang="en-US" dirty="0"/>
              <a:t> row. The recursion begins with </a:t>
            </a:r>
            <a:r>
              <a:rPr lang="en-US" b="1" dirty="0"/>
              <a:t>A</a:t>
            </a:r>
            <a:r>
              <a:rPr lang="en-US" baseline="30000" dirty="0"/>
              <a:t>(0)</a:t>
            </a:r>
            <a:r>
              <a:rPr lang="en-US" dirty="0"/>
              <a:t> = </a:t>
            </a:r>
            <a:r>
              <a:rPr lang="en-US" b="1" dirty="0"/>
              <a:t>A</a:t>
            </a:r>
            <a:r>
              <a:rPr lang="en-US" dirty="0" smtClean="0"/>
              <a:t>.</a:t>
            </a:r>
          </a:p>
          <a:p>
            <a:pPr lvl="1"/>
            <a:r>
              <a:rPr lang="en-US" dirty="0" smtClean="0"/>
              <a:t>It is an O(N) algorithm.</a:t>
            </a:r>
          </a:p>
          <a:p>
            <a:pPr lvl="1"/>
            <a:r>
              <a:rPr lang="en-US" dirty="0" smtClean="0"/>
              <a:t>Storage advantages.</a:t>
            </a:r>
          </a:p>
          <a:p>
            <a:endParaRPr lang="en-US" dirty="0" smtClean="0"/>
          </a:p>
          <a:p>
            <a:pPr lvl="1"/>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923" t="64162" r="38362" b="31125"/>
          <a:stretch/>
        </p:blipFill>
        <p:spPr bwMode="auto">
          <a:xfrm>
            <a:off x="2483768" y="2132856"/>
            <a:ext cx="2736304" cy="67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73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As soon as we obtain </a:t>
            </a:r>
            <a:r>
              <a:rPr lang="en-US" b="1" dirty="0"/>
              <a:t>L </a:t>
            </a:r>
            <a:r>
              <a:rPr lang="en-US" dirty="0"/>
              <a:t>and </a:t>
            </a:r>
            <a:r>
              <a:rPr lang="en-US" b="1" dirty="0"/>
              <a:t>U </a:t>
            </a:r>
            <a:r>
              <a:rPr lang="en-US" dirty="0"/>
              <a:t>for a given matrix </a:t>
            </a:r>
            <a:r>
              <a:rPr lang="en-US" b="1" dirty="0"/>
              <a:t>A</a:t>
            </a:r>
            <a:r>
              <a:rPr lang="en-US" dirty="0"/>
              <a:t>, we can solve the </a:t>
            </a:r>
            <a:r>
              <a:rPr lang="en-US" dirty="0" smtClean="0"/>
              <a:t>linear equation </a:t>
            </a:r>
            <a:r>
              <a:rPr lang="en-US" dirty="0"/>
              <a:t>set </a:t>
            </a:r>
            <a:r>
              <a:rPr lang="en-US" b="1" dirty="0"/>
              <a:t>Ax </a:t>
            </a:r>
            <a:r>
              <a:rPr lang="en-US" dirty="0"/>
              <a:t>= </a:t>
            </a:r>
            <a:r>
              <a:rPr lang="en-US" b="1" dirty="0"/>
              <a:t>b </a:t>
            </a:r>
            <a:r>
              <a:rPr lang="en-US" dirty="0"/>
              <a:t>with one set of forward substitutions and another set </a:t>
            </a:r>
            <a:r>
              <a:rPr lang="en-US" dirty="0" smtClean="0"/>
              <a:t>of backward </a:t>
            </a:r>
            <a:r>
              <a:rPr lang="en-US" dirty="0"/>
              <a:t>substitutions </a:t>
            </a:r>
            <a:endParaRPr lang="en-US" dirty="0" smtClean="0"/>
          </a:p>
          <a:p>
            <a:pPr lvl="1"/>
            <a:r>
              <a:rPr lang="en-US" dirty="0" smtClean="0"/>
              <a:t> </a:t>
            </a:r>
            <a:r>
              <a:rPr lang="en-US" dirty="0"/>
              <a:t>the linear equation set can now be rewritten </a:t>
            </a:r>
            <a:r>
              <a:rPr lang="en-US" dirty="0" smtClean="0"/>
              <a:t>as </a:t>
            </a:r>
          </a:p>
          <a:p>
            <a:pPr lvl="2"/>
            <a:r>
              <a:rPr lang="en-US" b="1" dirty="0" smtClean="0"/>
              <a:t>Ly </a:t>
            </a:r>
            <a:r>
              <a:rPr lang="en-US" dirty="0"/>
              <a:t>= </a:t>
            </a:r>
            <a:r>
              <a:rPr lang="en-US" b="1" dirty="0"/>
              <a:t>b</a:t>
            </a:r>
            <a:r>
              <a:rPr lang="en-US" i="1" dirty="0" smtClean="0"/>
              <a:t>, </a:t>
            </a:r>
            <a:r>
              <a:rPr lang="en-US" b="1" dirty="0" err="1"/>
              <a:t>Ux</a:t>
            </a:r>
            <a:r>
              <a:rPr lang="en-US" b="1" dirty="0"/>
              <a:t> </a:t>
            </a:r>
            <a:r>
              <a:rPr lang="en-US" dirty="0"/>
              <a:t>= </a:t>
            </a:r>
            <a:r>
              <a:rPr lang="en-US" b="1" dirty="0"/>
              <a:t>y</a:t>
            </a:r>
            <a:r>
              <a:rPr lang="en-US" i="1" dirty="0" smtClean="0"/>
              <a:t>.</a:t>
            </a:r>
          </a:p>
          <a:p>
            <a:r>
              <a:rPr lang="en-US" dirty="0"/>
              <a:t>If we compare the elements on both sides of these equations, we </a:t>
            </a:r>
            <a:r>
              <a:rPr lang="en-US" dirty="0" smtClean="0"/>
              <a:t>have </a:t>
            </a:r>
          </a:p>
          <a:p>
            <a:endParaRPr lang="en-US" dirty="0"/>
          </a:p>
          <a:p>
            <a:endParaRPr lang="en-US" dirty="0" smtClean="0"/>
          </a:p>
          <a:p>
            <a:pPr lvl="1"/>
            <a:r>
              <a:rPr lang="en-US" dirty="0" smtClean="0"/>
              <a:t>with </a:t>
            </a:r>
            <a:r>
              <a:rPr lang="en-US" i="1" dirty="0" smtClean="0"/>
              <a:t>y</a:t>
            </a:r>
            <a:r>
              <a:rPr lang="en-US" baseline="-25000" dirty="0" smtClean="0"/>
              <a:t>1</a:t>
            </a:r>
            <a:r>
              <a:rPr lang="en-US" dirty="0" smtClean="0"/>
              <a:t> </a:t>
            </a:r>
            <a:r>
              <a:rPr lang="en-US" dirty="0"/>
              <a:t>= </a:t>
            </a:r>
            <a:r>
              <a:rPr lang="en-US" i="1" dirty="0" smtClean="0"/>
              <a:t>b</a:t>
            </a:r>
            <a:r>
              <a:rPr lang="en-US" baseline="-25000" dirty="0" smtClean="0"/>
              <a:t>1</a:t>
            </a:r>
            <a:r>
              <a:rPr lang="en-US" i="1" dirty="0" smtClean="0"/>
              <a:t>/L</a:t>
            </a:r>
            <a:r>
              <a:rPr lang="en-US" baseline="-25000" dirty="0" smtClean="0"/>
              <a:t>11</a:t>
            </a:r>
            <a:r>
              <a:rPr lang="en-US" dirty="0" smtClean="0"/>
              <a:t> </a:t>
            </a:r>
            <a:r>
              <a:rPr lang="en-US" dirty="0"/>
              <a:t>and </a:t>
            </a:r>
            <a:r>
              <a:rPr lang="en-US" i="1" dirty="0" err="1"/>
              <a:t>i</a:t>
            </a:r>
            <a:r>
              <a:rPr lang="en-US" i="1" dirty="0"/>
              <a:t> </a:t>
            </a:r>
            <a:r>
              <a:rPr lang="en-US" dirty="0"/>
              <a:t>= 2</a:t>
            </a:r>
            <a:r>
              <a:rPr lang="en-US" i="1" dirty="0"/>
              <a:t>, </a:t>
            </a:r>
            <a:r>
              <a:rPr lang="en-US" dirty="0"/>
              <a:t>3</a:t>
            </a:r>
            <a:r>
              <a:rPr lang="en-US" i="1" dirty="0"/>
              <a:t>, . . . , n</a:t>
            </a:r>
            <a:r>
              <a:rPr lang="en-US" dirty="0"/>
              <a:t>.</a:t>
            </a:r>
            <a:endParaRPr lang="en-US" i="1"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99" t="48155" r="40091" b="44468"/>
          <a:stretch/>
        </p:blipFill>
        <p:spPr bwMode="auto">
          <a:xfrm>
            <a:off x="2483768" y="4609568"/>
            <a:ext cx="3096344" cy="93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809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a:t>
            </a:r>
            <a:r>
              <a:rPr lang="en-US" dirty="0" smtClean="0"/>
              <a:t>e </a:t>
            </a:r>
            <a:r>
              <a:rPr lang="en-US" dirty="0"/>
              <a:t>can obtain the solution of </a:t>
            </a:r>
            <a:r>
              <a:rPr lang="en-US" dirty="0" smtClean="0"/>
              <a:t>the original </a:t>
            </a:r>
            <a:r>
              <a:rPr lang="en-US" dirty="0"/>
              <a:t>linear equation set from</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71" t="61072" r="40219" b="31551"/>
          <a:stretch/>
        </p:blipFill>
        <p:spPr bwMode="auto">
          <a:xfrm>
            <a:off x="2483768" y="2636912"/>
            <a:ext cx="3096344" cy="93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483768" y="3601860"/>
            <a:ext cx="4572000" cy="646331"/>
          </a:xfrm>
          <a:prstGeom prst="rect">
            <a:avLst/>
          </a:prstGeom>
        </p:spPr>
        <p:txBody>
          <a:bodyPr>
            <a:spAutoFit/>
          </a:bodyPr>
          <a:lstStyle/>
          <a:p>
            <a:r>
              <a:rPr lang="nn-NO" dirty="0"/>
              <a:t>for </a:t>
            </a:r>
            <a:r>
              <a:rPr lang="nn-NO" i="1" dirty="0"/>
              <a:t>i </a:t>
            </a:r>
            <a:r>
              <a:rPr lang="nn-NO" dirty="0"/>
              <a:t>= </a:t>
            </a:r>
            <a:r>
              <a:rPr lang="nn-NO" i="1" dirty="0"/>
              <a:t>n </a:t>
            </a:r>
            <a:r>
              <a:rPr lang="nn-NO" dirty="0"/>
              <a:t>− 1</a:t>
            </a:r>
            <a:r>
              <a:rPr lang="nn-NO" i="1" dirty="0"/>
              <a:t>, n </a:t>
            </a:r>
            <a:r>
              <a:rPr lang="nn-NO" dirty="0"/>
              <a:t>− 2</a:t>
            </a:r>
            <a:r>
              <a:rPr lang="nn-NO" i="1" dirty="0"/>
              <a:t>, . . . , </a:t>
            </a:r>
            <a:r>
              <a:rPr lang="nn-NO" dirty="0"/>
              <a:t>1, starting with </a:t>
            </a:r>
            <a:r>
              <a:rPr lang="nn-NO" i="1" dirty="0" smtClean="0"/>
              <a:t>x_n </a:t>
            </a:r>
            <a:r>
              <a:rPr lang="nn-NO" dirty="0"/>
              <a:t>= </a:t>
            </a:r>
            <a:r>
              <a:rPr lang="nn-NO" i="1" dirty="0" smtClean="0"/>
              <a:t>y_n/U_nn</a:t>
            </a:r>
            <a:r>
              <a:rPr lang="nn-NO" dirty="0"/>
              <a:t>.</a:t>
            </a:r>
            <a:endParaRPr lang="en-US" dirty="0"/>
          </a:p>
        </p:txBody>
      </p:sp>
    </p:spTree>
    <p:extLst>
      <p:ext uri="{BB962C8B-B14F-4D97-AF65-F5344CB8AC3E}">
        <p14:creationId xmlns:p14="http://schemas.microsoft.com/office/powerpoint/2010/main" val="3698432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99" t="48156" r="36300" b="45542"/>
          <a:stretch/>
        </p:blipFill>
        <p:spPr bwMode="auto">
          <a:xfrm>
            <a:off x="755576" y="836712"/>
            <a:ext cx="7012323" cy="93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388" t="49096" r="45042" b="45670"/>
          <a:stretch/>
        </p:blipFill>
        <p:spPr bwMode="auto">
          <a:xfrm>
            <a:off x="2047032" y="5836999"/>
            <a:ext cx="6186487" cy="103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335593" y="620688"/>
            <a:ext cx="8229600" cy="4525963"/>
          </a:xfrm>
        </p:spPr>
        <p:txBody>
          <a:bodyPr/>
          <a:lstStyle/>
          <a:p>
            <a:r>
              <a:rPr lang="en-US" dirty="0" smtClean="0"/>
              <a:t>Here:</a:t>
            </a:r>
          </a:p>
          <a:p>
            <a:endParaRPr lang="en-US" dirty="0"/>
          </a:p>
          <a:p>
            <a:pPr lvl="1"/>
            <a:r>
              <a:rPr lang="en-US" dirty="0" smtClean="0"/>
              <a:t>Where the </a:t>
            </a:r>
            <a:r>
              <a:rPr lang="en-US" dirty="0" err="1"/>
              <a:t>i</a:t>
            </a:r>
            <a:r>
              <a:rPr lang="en-US" dirty="0" err="1" smtClean="0"/>
              <a:t>th</a:t>
            </a:r>
            <a:r>
              <a:rPr lang="en-US" dirty="0" smtClean="0"/>
              <a:t> component of the vector </a:t>
            </a:r>
            <a:r>
              <a:rPr lang="en-US" dirty="0" err="1" smtClean="0"/>
              <a:t>w</a:t>
            </a:r>
            <a:r>
              <a:rPr lang="en-US" baseline="-25000" dirty="0" err="1" smtClean="0"/>
              <a:t>k</a:t>
            </a:r>
            <a:r>
              <a:rPr lang="en-US" dirty="0" smtClean="0"/>
              <a:t> is given by</a:t>
            </a:r>
          </a:p>
          <a:p>
            <a:endParaRPr lang="en-US" dirty="0"/>
          </a:p>
          <a:p>
            <a:endParaRPr lang="en-US" dirty="0" smtClean="0"/>
          </a:p>
          <a:p>
            <a:pPr lvl="2"/>
            <a:r>
              <a:rPr lang="en-US" dirty="0" smtClean="0"/>
              <a:t>with</a:t>
            </a:r>
          </a:p>
          <a:p>
            <a:pPr lvl="1"/>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99" t="57019" r="36300" b="33450"/>
          <a:stretch/>
        </p:blipFill>
        <p:spPr bwMode="auto">
          <a:xfrm>
            <a:off x="1974559" y="2708920"/>
            <a:ext cx="6297396" cy="126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99" t="70016" r="36300" b="21721"/>
          <a:stretch/>
        </p:blipFill>
        <p:spPr bwMode="auto">
          <a:xfrm>
            <a:off x="1205983" y="4437112"/>
            <a:ext cx="7012323" cy="122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44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dirty="0" smtClean="0"/>
              <a:t>Provided in standard math libraries. So we don’t have to reinvent the wheel here. Just take the code from most standard math libraries. </a:t>
            </a:r>
          </a:p>
          <a:p>
            <a:r>
              <a:rPr lang="en-US" dirty="0"/>
              <a:t>After we obtain the </a:t>
            </a:r>
            <a:r>
              <a:rPr lang="en-US" dirty="0" err="1"/>
              <a:t>tridiagonalized</a:t>
            </a:r>
            <a:r>
              <a:rPr lang="en-US" dirty="0"/>
              <a:t> matrix, the eigenvalues can be found </a:t>
            </a:r>
            <a:r>
              <a:rPr lang="en-US" dirty="0" smtClean="0"/>
              <a:t>using one </a:t>
            </a:r>
            <a:r>
              <a:rPr lang="en-US" dirty="0"/>
              <a:t>of the root search routines available. </a:t>
            </a:r>
            <a:endParaRPr lang="en-US" dirty="0" smtClean="0"/>
          </a:p>
          <a:p>
            <a:pPr lvl="1"/>
            <a:r>
              <a:rPr lang="en-US" dirty="0" smtClean="0"/>
              <a:t>Note </a:t>
            </a:r>
            <a:r>
              <a:rPr lang="en-US" dirty="0"/>
              <a:t>that the secular equation |</a:t>
            </a:r>
            <a:r>
              <a:rPr lang="en-US" b="1" dirty="0"/>
              <a:t>A </a:t>
            </a:r>
            <a:r>
              <a:rPr lang="en-US" dirty="0"/>
              <a:t>− </a:t>
            </a:r>
            <a:r>
              <a:rPr lang="en-US" i="1" dirty="0" err="1"/>
              <a:t>λ</a:t>
            </a:r>
            <a:r>
              <a:rPr lang="en-US" b="1" dirty="0" err="1"/>
              <a:t>I</a:t>
            </a:r>
            <a:r>
              <a:rPr lang="en-US" dirty="0"/>
              <a:t>| </a:t>
            </a:r>
            <a:r>
              <a:rPr lang="en-US" dirty="0" smtClean="0"/>
              <a:t>= 0 </a:t>
            </a:r>
            <a:r>
              <a:rPr lang="en-US" dirty="0"/>
              <a:t>is equivalent to a polynomial equation </a:t>
            </a:r>
            <a:r>
              <a:rPr lang="en-US" i="1" dirty="0" err="1" smtClean="0"/>
              <a:t>p</a:t>
            </a:r>
            <a:r>
              <a:rPr lang="en-US" i="1" baseline="-25000" dirty="0" err="1" smtClean="0"/>
              <a:t>n</a:t>
            </a:r>
            <a:r>
              <a:rPr lang="en-US" dirty="0" smtClean="0"/>
              <a:t>(</a:t>
            </a:r>
            <a:r>
              <a:rPr lang="en-US" i="1" dirty="0" smtClean="0"/>
              <a:t>λ</a:t>
            </a:r>
            <a:r>
              <a:rPr lang="en-US" dirty="0"/>
              <a:t>) = 0. </a:t>
            </a:r>
            <a:endParaRPr lang="en-US" dirty="0" smtClean="0"/>
          </a:p>
          <a:p>
            <a:pPr lvl="1"/>
            <a:r>
              <a:rPr lang="en-US" dirty="0" smtClean="0"/>
              <a:t>Because </a:t>
            </a:r>
            <a:r>
              <a:rPr lang="en-US" dirty="0"/>
              <a:t>of the </a:t>
            </a:r>
            <a:r>
              <a:rPr lang="en-US" dirty="0" smtClean="0"/>
              <a:t>simplicity of </a:t>
            </a:r>
            <a:r>
              <a:rPr lang="en-US" dirty="0"/>
              <a:t>the symmetric </a:t>
            </a:r>
            <a:r>
              <a:rPr lang="en-US" dirty="0" err="1"/>
              <a:t>tridiagonal</a:t>
            </a:r>
            <a:r>
              <a:rPr lang="en-US" dirty="0"/>
              <a:t> matrix, the polynomial </a:t>
            </a:r>
            <a:r>
              <a:rPr lang="en-US" i="1" dirty="0" err="1"/>
              <a:t>p</a:t>
            </a:r>
            <a:r>
              <a:rPr lang="en-US" i="1" baseline="-25000" dirty="0" err="1"/>
              <a:t>n</a:t>
            </a:r>
            <a:r>
              <a:rPr lang="en-US" dirty="0"/>
              <a:t>(</a:t>
            </a:r>
            <a:r>
              <a:rPr lang="en-US" i="1" dirty="0"/>
              <a:t>λ</a:t>
            </a:r>
            <a:r>
              <a:rPr lang="en-US" dirty="0"/>
              <a:t>) can be </a:t>
            </a:r>
            <a:r>
              <a:rPr lang="en-US" dirty="0" smtClean="0"/>
              <a:t>generated recursively with:</a:t>
            </a:r>
            <a:endParaRPr lang="en-US" dirty="0"/>
          </a:p>
        </p:txBody>
      </p:sp>
    </p:spTree>
    <p:extLst>
      <p:ext uri="{BB962C8B-B14F-4D97-AF65-F5344CB8AC3E}">
        <p14:creationId xmlns:p14="http://schemas.microsoft.com/office/powerpoint/2010/main" val="211261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74" t="61298" r="37055" b="18163"/>
          <a:stretch/>
        </p:blipFill>
        <p:spPr bwMode="auto">
          <a:xfrm>
            <a:off x="179512" y="4122294"/>
            <a:ext cx="8925127" cy="255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370" t="51844" r="46427" b="43238"/>
          <a:stretch/>
        </p:blipFill>
        <p:spPr bwMode="auto">
          <a:xfrm>
            <a:off x="1331640" y="620688"/>
            <a:ext cx="6160856" cy="93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539552" y="1268760"/>
            <a:ext cx="8229600" cy="4525963"/>
          </a:xfrm>
        </p:spPr>
        <p:txBody>
          <a:bodyPr>
            <a:normAutofit/>
          </a:bodyPr>
          <a:lstStyle/>
          <a:p>
            <a:r>
              <a:rPr lang="en-US" dirty="0" smtClean="0"/>
              <a:t>Where </a:t>
            </a:r>
            <a:r>
              <a:rPr lang="en-US" dirty="0" err="1" smtClean="0"/>
              <a:t>a</a:t>
            </a:r>
            <a:r>
              <a:rPr lang="en-US" baseline="-25000" dirty="0" err="1" smtClean="0"/>
              <a:t>i</a:t>
            </a:r>
            <a:r>
              <a:rPr lang="en-US" dirty="0" smtClean="0"/>
              <a:t> = </a:t>
            </a:r>
            <a:r>
              <a:rPr lang="en-US" dirty="0" err="1" smtClean="0"/>
              <a:t>A</a:t>
            </a:r>
            <a:r>
              <a:rPr lang="en-US" baseline="-25000" dirty="0" err="1" smtClean="0"/>
              <a:t>ii</a:t>
            </a:r>
            <a:r>
              <a:rPr lang="en-US" dirty="0" smtClean="0"/>
              <a:t> and b</a:t>
            </a:r>
            <a:r>
              <a:rPr lang="en-US" baseline="-25000" dirty="0" smtClean="0"/>
              <a:t>i</a:t>
            </a:r>
            <a:r>
              <a:rPr lang="en-US" dirty="0" smtClean="0"/>
              <a:t> = A</a:t>
            </a:r>
            <a:r>
              <a:rPr lang="en-US" baseline="-25000" dirty="0" smtClean="0"/>
              <a:t>ii+1</a:t>
            </a:r>
            <a:r>
              <a:rPr lang="en-US" dirty="0" smtClean="0"/>
              <a:t>=A</a:t>
            </a:r>
            <a:r>
              <a:rPr lang="en-US" baseline="-25000" dirty="0" smtClean="0"/>
              <a:t>i+1i</a:t>
            </a:r>
            <a:r>
              <a:rPr lang="en-US" dirty="0" smtClean="0"/>
              <a:t>. </a:t>
            </a:r>
            <a:endParaRPr lang="en-US" dirty="0"/>
          </a:p>
          <a:p>
            <a:r>
              <a:rPr lang="en-US" dirty="0" smtClean="0"/>
              <a:t>The polynomial         is given from the submatrix of </a:t>
            </a:r>
            <a:r>
              <a:rPr lang="en-US" dirty="0" err="1" smtClean="0"/>
              <a:t>A</a:t>
            </a:r>
            <a:r>
              <a:rPr lang="en-US" baseline="-25000" dirty="0" err="1" smtClean="0"/>
              <a:t>jk</a:t>
            </a:r>
            <a:r>
              <a:rPr lang="en-US" dirty="0" smtClean="0"/>
              <a:t> with j, k = 1,2…,</a:t>
            </a:r>
            <a:r>
              <a:rPr lang="en-US" dirty="0" err="1" smtClean="0"/>
              <a:t>i</a:t>
            </a:r>
            <a:r>
              <a:rPr lang="en-US" dirty="0" smtClean="0"/>
              <a:t> with the starting value p</a:t>
            </a:r>
            <a:r>
              <a:rPr lang="en-US" baseline="-25000" dirty="0" smtClean="0"/>
              <a:t>0</a:t>
            </a:r>
            <a:r>
              <a:rPr lang="en-US" dirty="0" smtClean="0"/>
              <a:t>(</a:t>
            </a:r>
            <a:r>
              <a:rPr lang="el-GR" dirty="0" smtClean="0"/>
              <a:t>λ</a:t>
            </a:r>
            <a:r>
              <a:rPr lang="en-US" dirty="0" smtClean="0"/>
              <a:t>) =1 </a:t>
            </a:r>
          </a:p>
          <a:p>
            <a:r>
              <a:rPr lang="en-US" dirty="0" smtClean="0"/>
              <a:t>And p</a:t>
            </a:r>
            <a:r>
              <a:rPr lang="en-US" baseline="-25000" dirty="0" smtClean="0"/>
              <a:t>1</a:t>
            </a:r>
            <a:r>
              <a:rPr lang="en-US" dirty="0" smtClean="0"/>
              <a:t>(</a:t>
            </a:r>
            <a:r>
              <a:rPr lang="el-GR" dirty="0"/>
              <a:t>λ</a:t>
            </a:r>
            <a:r>
              <a:rPr lang="en-US" dirty="0" smtClean="0"/>
              <a:t>)</a:t>
            </a:r>
            <a:r>
              <a:rPr lang="en-US" altLang="zh-CN" dirty="0" smtClean="0"/>
              <a:t>=a</a:t>
            </a:r>
            <a:r>
              <a:rPr lang="en-US" altLang="zh-CN" baseline="-25000" dirty="0" smtClean="0"/>
              <a:t>1 </a:t>
            </a:r>
            <a:r>
              <a:rPr lang="en-US" altLang="zh-CN" dirty="0" smtClean="0"/>
              <a:t>- </a:t>
            </a:r>
            <a:r>
              <a:rPr lang="el-GR" dirty="0"/>
              <a:t>λ</a:t>
            </a:r>
            <a:r>
              <a:rPr lang="en-US" altLang="zh-CN" dirty="0" smtClean="0"/>
              <a:t>.</a:t>
            </a:r>
            <a:endParaRPr lang="en-US"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541" t="51844" r="60948" b="44583"/>
          <a:stretch/>
        </p:blipFill>
        <p:spPr bwMode="auto">
          <a:xfrm>
            <a:off x="3635895" y="1844824"/>
            <a:ext cx="672283" cy="53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936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en-US" dirty="0"/>
              <a:t>In principle, we can use any of the root searching routines to find the </a:t>
            </a:r>
            <a:r>
              <a:rPr lang="en-US" dirty="0" smtClean="0"/>
              <a:t>eigenvalues from </a:t>
            </a:r>
            <a:r>
              <a:rPr lang="en-US" dirty="0"/>
              <a:t>the secular equation </a:t>
            </a:r>
            <a:endParaRPr lang="en-US" dirty="0" smtClean="0"/>
          </a:p>
          <a:p>
            <a:pPr lvl="1"/>
            <a:r>
              <a:rPr lang="en-US" dirty="0" smtClean="0"/>
              <a:t>as </a:t>
            </a:r>
            <a:r>
              <a:rPr lang="en-US" dirty="0"/>
              <a:t>soon as the polynomial is generated. </a:t>
            </a:r>
            <a:endParaRPr lang="en-US" dirty="0" smtClean="0"/>
          </a:p>
          <a:p>
            <a:r>
              <a:rPr lang="en-US" dirty="0" smtClean="0"/>
              <a:t>However</a:t>
            </a:r>
            <a:r>
              <a:rPr lang="en-US" dirty="0"/>
              <a:t>, </a:t>
            </a:r>
            <a:r>
              <a:rPr lang="en-US" dirty="0" smtClean="0"/>
              <a:t>two properties </a:t>
            </a:r>
            <a:r>
              <a:rPr lang="en-US" dirty="0"/>
              <a:t>associated with the zeros of </a:t>
            </a:r>
            <a:r>
              <a:rPr lang="en-US" i="1" dirty="0" err="1" smtClean="0"/>
              <a:t>p</a:t>
            </a:r>
            <a:r>
              <a:rPr lang="en-US" i="1" baseline="-25000" dirty="0" err="1" smtClean="0"/>
              <a:t>n</a:t>
            </a:r>
            <a:r>
              <a:rPr lang="en-US" dirty="0" smtClean="0"/>
              <a:t>(</a:t>
            </a:r>
            <a:r>
              <a:rPr lang="en-US" i="1" dirty="0" smtClean="0"/>
              <a:t>λ</a:t>
            </a:r>
            <a:r>
              <a:rPr lang="en-US" dirty="0"/>
              <a:t>) are useful in developing a fast </a:t>
            </a:r>
            <a:r>
              <a:rPr lang="en-US" dirty="0" smtClean="0"/>
              <a:t>and accurate </a:t>
            </a:r>
            <a:r>
              <a:rPr lang="en-US" dirty="0"/>
              <a:t>routine to obtain the eigenvalues of a symmetric tridiagonal matrix</a:t>
            </a:r>
            <a:r>
              <a:rPr lang="en-US" dirty="0" smtClean="0"/>
              <a:t>.</a:t>
            </a:r>
          </a:p>
          <a:p>
            <a:r>
              <a:rPr lang="en-US" dirty="0" smtClean="0"/>
              <a:t>Will not be covered in this lecture. If interested, you can read T. Pang book. </a:t>
            </a:r>
            <a:endParaRPr lang="en-US" dirty="0"/>
          </a:p>
        </p:txBody>
      </p:sp>
    </p:spTree>
    <p:extLst>
      <p:ext uri="{BB962C8B-B14F-4D97-AF65-F5344CB8AC3E}">
        <p14:creationId xmlns:p14="http://schemas.microsoft.com/office/powerpoint/2010/main" val="8420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a:t>
            </a:r>
            <a:r>
              <a:rPr lang="en-US" b="1" dirty="0" err="1"/>
              <a:t>Faddeev</a:t>
            </a:r>
            <a:r>
              <a:rPr lang="en-US" b="1" dirty="0"/>
              <a:t>--</a:t>
            </a:r>
            <a:r>
              <a:rPr lang="en-US" b="1" dirty="0" err="1"/>
              <a:t>Leverrier</a:t>
            </a:r>
            <a:r>
              <a:rPr lang="en-US" b="1" dirty="0"/>
              <a:t> method</a:t>
            </a:r>
            <a:endParaRPr lang="en-US" dirty="0"/>
          </a:p>
        </p:txBody>
      </p:sp>
      <p:sp>
        <p:nvSpPr>
          <p:cNvPr id="3" name="内容占位符 2"/>
          <p:cNvSpPr>
            <a:spLocks noGrp="1"/>
          </p:cNvSpPr>
          <p:nvPr>
            <p:ph idx="1"/>
          </p:nvPr>
        </p:nvSpPr>
        <p:spPr/>
        <p:txBody>
          <a:bodyPr/>
          <a:lstStyle/>
          <a:p>
            <a:r>
              <a:rPr lang="en-US" dirty="0" smtClean="0"/>
              <a:t>A very </a:t>
            </a:r>
            <a:r>
              <a:rPr lang="en-US" dirty="0"/>
              <a:t>interesting method developed for matrix inversion and eigenvalue </a:t>
            </a:r>
            <a:r>
              <a:rPr lang="en-US" dirty="0" smtClean="0"/>
              <a:t>problem.</a:t>
            </a:r>
          </a:p>
          <a:p>
            <a:r>
              <a:rPr lang="en-US" dirty="0" smtClean="0"/>
              <a:t>The scheme was </a:t>
            </a:r>
            <a:r>
              <a:rPr lang="en-US" dirty="0"/>
              <a:t>first discovered by </a:t>
            </a:r>
            <a:r>
              <a:rPr lang="en-US" dirty="0" err="1"/>
              <a:t>Leverrier</a:t>
            </a:r>
            <a:r>
              <a:rPr lang="en-US" dirty="0"/>
              <a:t> </a:t>
            </a:r>
            <a:r>
              <a:rPr lang="en-US" dirty="0" smtClean="0"/>
              <a:t>in the </a:t>
            </a:r>
            <a:r>
              <a:rPr lang="en-US" dirty="0"/>
              <a:t>middle of the nineteenth century </a:t>
            </a:r>
            <a:endParaRPr lang="en-US" dirty="0" smtClean="0"/>
          </a:p>
          <a:p>
            <a:r>
              <a:rPr lang="en-US" dirty="0" smtClean="0"/>
              <a:t> </a:t>
            </a:r>
            <a:r>
              <a:rPr lang="en-US" dirty="0"/>
              <a:t>modified by </a:t>
            </a:r>
            <a:r>
              <a:rPr lang="en-US" dirty="0" err="1"/>
              <a:t>Faddeev</a:t>
            </a:r>
            <a:r>
              <a:rPr lang="en-US" dirty="0"/>
              <a:t> (</a:t>
            </a:r>
            <a:r>
              <a:rPr lang="en-US" dirty="0" err="1"/>
              <a:t>Faddeev</a:t>
            </a:r>
            <a:r>
              <a:rPr lang="en-US" dirty="0"/>
              <a:t> </a:t>
            </a:r>
            <a:r>
              <a:rPr lang="en-US" dirty="0" smtClean="0"/>
              <a:t>and </a:t>
            </a:r>
            <a:r>
              <a:rPr lang="en-US" dirty="0" err="1" smtClean="0"/>
              <a:t>Faddeeva</a:t>
            </a:r>
            <a:r>
              <a:rPr lang="en-US" dirty="0"/>
              <a:t>, 1963).</a:t>
            </a:r>
          </a:p>
        </p:txBody>
      </p:sp>
    </p:spTree>
    <p:extLst>
      <p:ext uri="{BB962C8B-B14F-4D97-AF65-F5344CB8AC3E}">
        <p14:creationId xmlns:p14="http://schemas.microsoft.com/office/powerpoint/2010/main" val="78605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a:t>
            </a:r>
            <a:r>
              <a:rPr lang="en-US" dirty="0" smtClean="0"/>
              <a:t>characteristic polynomial </a:t>
            </a:r>
            <a:r>
              <a:rPr lang="en-US" dirty="0"/>
              <a:t>of the matrix is given </a:t>
            </a:r>
            <a:r>
              <a:rPr lang="en-US" dirty="0" smtClean="0"/>
              <a:t>by</a:t>
            </a:r>
          </a:p>
          <a:p>
            <a:endParaRPr lang="en-US" dirty="0"/>
          </a:p>
          <a:p>
            <a:pPr lvl="1"/>
            <a:r>
              <a:rPr lang="en-US" dirty="0"/>
              <a:t>where </a:t>
            </a:r>
            <a:r>
              <a:rPr lang="en-US" i="1" dirty="0" err="1" smtClean="0"/>
              <a:t>c</a:t>
            </a:r>
            <a:r>
              <a:rPr lang="en-US" i="1" baseline="-25000" dirty="0" err="1" smtClean="0"/>
              <a:t>n</a:t>
            </a:r>
            <a:r>
              <a:rPr lang="en-US" i="1" dirty="0" smtClean="0"/>
              <a:t> </a:t>
            </a:r>
            <a:r>
              <a:rPr lang="en-US" dirty="0"/>
              <a:t>= </a:t>
            </a:r>
            <a:r>
              <a:rPr lang="en-US" dirty="0" smtClean="0"/>
              <a:t>−1</a:t>
            </a:r>
            <a:r>
              <a:rPr lang="en-US" i="1" baseline="30000" dirty="0" smtClean="0"/>
              <a:t>n</a:t>
            </a:r>
            <a:r>
              <a:rPr lang="en-US" dirty="0"/>
              <a:t>. </a:t>
            </a:r>
            <a:endParaRPr lang="en-US" dirty="0" smtClean="0"/>
          </a:p>
          <a:p>
            <a:r>
              <a:rPr lang="en-US" dirty="0" smtClean="0"/>
              <a:t>we </a:t>
            </a:r>
            <a:r>
              <a:rPr lang="en-US" dirty="0"/>
              <a:t>can introduce a set of supplementary matrices </a:t>
            </a:r>
            <a:r>
              <a:rPr lang="en-US" b="1" dirty="0" err="1" smtClean="0"/>
              <a:t>S</a:t>
            </a:r>
            <a:r>
              <a:rPr lang="en-US" i="1" baseline="-25000" dirty="0" err="1" smtClean="0"/>
              <a:t>k</a:t>
            </a:r>
            <a:r>
              <a:rPr lang="en-US" i="1" dirty="0" smtClean="0"/>
              <a:t> </a:t>
            </a:r>
            <a:r>
              <a:rPr lang="en-US" dirty="0" smtClean="0"/>
              <a:t>with</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50" t="67994" r="48645" b="24219"/>
          <a:stretch/>
        </p:blipFill>
        <p:spPr bwMode="auto">
          <a:xfrm>
            <a:off x="3322749" y="2186012"/>
            <a:ext cx="318399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05" t="81641" r="34876" b="10742"/>
          <a:stretch/>
        </p:blipFill>
        <p:spPr bwMode="auto">
          <a:xfrm>
            <a:off x="1547664" y="4941168"/>
            <a:ext cx="6631632" cy="92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05" t="81641" r="61694" b="10742"/>
          <a:stretch/>
        </p:blipFill>
        <p:spPr bwMode="auto">
          <a:xfrm>
            <a:off x="2679337" y="2156005"/>
            <a:ext cx="823186" cy="92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087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20142</TotalTime>
  <Words>1800</Words>
  <Application>Microsoft Office PowerPoint</Application>
  <PresentationFormat>On-screen Show (4:3)</PresentationFormat>
  <Paragraphs>157</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宋体</vt:lpstr>
      <vt:lpstr>Arial</vt:lpstr>
      <vt:lpstr>Calibri</vt:lpstr>
      <vt:lpstr>Times New Roman</vt:lpstr>
      <vt:lpstr>Office 主题​​</vt:lpstr>
      <vt:lpstr>Computational Physics (Lecture 8) </vt:lpstr>
      <vt:lpstr>PowerPoint Presentation</vt:lpstr>
      <vt:lpstr>PowerPoint Presentation</vt:lpstr>
      <vt:lpstr>PowerPoint Presentation</vt:lpstr>
      <vt:lpstr>PowerPoint Presentation</vt:lpstr>
      <vt:lpstr>PowerPoint Presentation</vt:lpstr>
      <vt:lpstr>PowerPoint Presentation</vt:lpstr>
      <vt:lpstr>The Faddeev--Leverrier method</vt:lpstr>
      <vt:lpstr>PowerPoint Presentation</vt:lpstr>
      <vt:lpstr>PowerPoint Presentation</vt:lpstr>
      <vt:lpstr>PowerPoint Presentation</vt:lpstr>
      <vt:lpstr>PowerPoint Presentation</vt:lpstr>
      <vt:lpstr>PowerPoint Presentation</vt:lpstr>
      <vt:lpstr>PowerPoint Presentation</vt:lpstr>
      <vt:lpstr>Electronic structures of atoms</vt:lpstr>
      <vt:lpstr>Hartree Fock Approximations</vt:lpstr>
      <vt:lpstr>PowerPoint Presentation</vt:lpstr>
      <vt:lpstr>PowerPoint Presentation</vt:lpstr>
      <vt:lpstr>PowerPoint Presentation</vt:lpstr>
      <vt:lpstr>PowerPoint Presentation</vt:lpstr>
      <vt:lpstr>Inverse of a matrix</vt:lpstr>
      <vt:lpstr>Inverse of a matrix</vt:lpstr>
      <vt:lpstr>PowerPoint Presentation</vt:lpstr>
      <vt:lpstr>LU decomposition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265</cp:revision>
  <dcterms:created xsi:type="dcterms:W3CDTF">2014-01-05T10:31:17Z</dcterms:created>
  <dcterms:modified xsi:type="dcterms:W3CDTF">2020-10-06T09:12:51Z</dcterms:modified>
</cp:coreProperties>
</file>